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sldIdLst>
    <p:sldId id="337" r:id="rId3"/>
    <p:sldId id="339" r:id="rId5"/>
    <p:sldId id="362" r:id="rId6"/>
    <p:sldId id="291" r:id="rId7"/>
    <p:sldId id="343" r:id="rId8"/>
    <p:sldId id="347" r:id="rId9"/>
    <p:sldId id="349" r:id="rId10"/>
    <p:sldId id="402" r:id="rId11"/>
    <p:sldId id="335" r:id="rId12"/>
    <p:sldId id="358" r:id="rId13"/>
    <p:sldId id="403" r:id="rId14"/>
    <p:sldId id="405" r:id="rId15"/>
    <p:sldId id="404" r:id="rId16"/>
    <p:sldId id="320" r:id="rId17"/>
    <p:sldId id="290" r:id="rId18"/>
    <p:sldId id="361" r:id="rId19"/>
    <p:sldId id="437" r:id="rId20"/>
    <p:sldId id="438" r:id="rId21"/>
    <p:sldId id="357" r:id="rId22"/>
    <p:sldId id="354" r:id="rId23"/>
    <p:sldId id="295" r:id="rId24"/>
    <p:sldId id="439" r:id="rId25"/>
  </p:sldIdLst>
  <p:sldSz cx="9144000" cy="5143500" type="screen16x9"/>
  <p:notesSz cx="6858000" cy="9144000"/>
  <p:custDataLst>
    <p:tags r:id="rId29"/>
  </p:custDataLst>
  <p:defaultTextStyle>
    <a:defPPr>
      <a:defRPr lang="zh-CN"/>
    </a:defPPr>
    <a:lvl1pPr algn="l" rtl="0" fontAlgn="base">
      <a:spcBef>
        <a:spcPct val="0"/>
      </a:spcBef>
      <a:spcAft>
        <a:spcPct val="0"/>
      </a:spcAft>
      <a:defRPr b="1" kern="1200">
        <a:solidFill>
          <a:schemeClr val="tx1"/>
        </a:solidFill>
        <a:latin typeface="Arial" panose="0208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8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8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8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8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8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8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8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80604020202020204" pitchFamily="34" charset="0"/>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F319D"/>
    <a:srgbClr val="133FCB"/>
    <a:srgbClr val="067C0C"/>
    <a:srgbClr val="08A810"/>
    <a:srgbClr val="FF9900"/>
    <a:srgbClr val="045408"/>
    <a:srgbClr val="FF0000"/>
    <a:srgbClr val="DE0000"/>
    <a:srgbClr val="A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p:scale>
          <a:sx n="100" d="100"/>
          <a:sy n="100" d="100"/>
        </p:scale>
        <p:origin x="-1974" y="-804"/>
      </p:cViewPr>
      <p:guideLst>
        <p:guide orient="horz" pos="1502"/>
        <p:guide orient="horz" pos="406"/>
        <p:guide orient="horz" pos="2324"/>
        <p:guide orient="horz" pos="2464"/>
        <p:guide orient="horz" pos="3014"/>
        <p:guide pos="384"/>
        <p:guide pos="2666"/>
        <p:guide pos="5526"/>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989"/>
        <p:guide pos="200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80604020202020204" pitchFamily="34" charset="0"/>
        <a:ea typeface="宋体"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80604020202020204" pitchFamily="34" charset="0"/>
        <a:ea typeface="宋体"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80604020202020204" pitchFamily="34" charset="0"/>
        <a:ea typeface="宋体"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80604020202020204" pitchFamily="34" charset="0"/>
        <a:ea typeface="宋体"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80604020202020204" pitchFamily="34" charset="0"/>
        <a:ea typeface="宋体"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userDrawn="1"/>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2pPr>
      <a:lvl3pPr algn="l" rtl="0" eaLnBrk="0" fontAlgn="base" hangingPunct="0">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3pPr>
      <a:lvl4pPr algn="l" rtl="0" eaLnBrk="0" fontAlgn="base" hangingPunct="0">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4pPr>
      <a:lvl5pPr algn="l" rtl="0" eaLnBrk="0" fontAlgn="base" hangingPunct="0">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5pPr>
      <a:lvl6pPr marL="424180" algn="l" rtl="0" fontAlgn="base">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6pPr>
      <a:lvl7pPr marL="848360" algn="l" rtl="0" fontAlgn="base">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7pPr>
      <a:lvl8pPr marL="1271905" algn="l" rtl="0" fontAlgn="base">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8pPr>
      <a:lvl9pPr marL="1696085" algn="l" rtl="0" fontAlgn="base">
        <a:spcBef>
          <a:spcPct val="0"/>
        </a:spcBef>
        <a:spcAft>
          <a:spcPct val="0"/>
        </a:spcAft>
        <a:defRPr sz="2600" b="1">
          <a:solidFill>
            <a:schemeClr val="tx1"/>
          </a:solidFill>
          <a:latin typeface="Arial" panose="02080604020202020204" pitchFamily="34" charset="0"/>
          <a:ea typeface="微软雅黑" pitchFamily="34" charset="-122"/>
          <a:cs typeface="宋体"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7" name="Rectangle 13"/>
          <p:cNvSpPr txBox="1">
            <a:spLocks noChangeArrowheads="1"/>
          </p:cNvSpPr>
          <p:nvPr/>
        </p:nvSpPr>
        <p:spPr bwMode="auto">
          <a:xfrm>
            <a:off x="1403985" y="1203960"/>
            <a:ext cx="6399530" cy="575945"/>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algn="ctr" eaLnBrk="1" hangingPunct="1">
              <a:lnSpc>
                <a:spcPts val="4200"/>
              </a:lnSpc>
              <a:spcBef>
                <a:spcPct val="20000"/>
              </a:spcBef>
            </a:pPr>
            <a:r>
              <a:rPr lang="zh-CN" altLang="en-US" sz="2000" b="0" i="0" dirty="0" smtClean="0">
                <a:latin typeface="方正小标宋简体" panose="02000000000000000000" charset="-122"/>
                <a:ea typeface="方正小标宋简体" panose="02000000000000000000" charset="-122"/>
              </a:rPr>
              <a:t>河南省安全生产行政相对人违法风险防控清单（第一批）</a:t>
            </a:r>
            <a:endParaRPr lang="zh-CN" altLang="en-US" sz="2000" b="0" i="0" dirty="0" smtClean="0">
              <a:latin typeface="方正小标宋简体" panose="02000000000000000000" charset="-122"/>
              <a:ea typeface="方正小标宋简体" panose="02000000000000000000" charset="-122"/>
            </a:endParaRPr>
          </a:p>
        </p:txBody>
      </p:sp>
      <p:sp>
        <p:nvSpPr>
          <p:cNvPr id="49" name="TextBox 48"/>
          <p:cNvSpPr txBox="1"/>
          <p:nvPr/>
        </p:nvSpPr>
        <p:spPr>
          <a:xfrm>
            <a:off x="3420016" y="3147824"/>
            <a:ext cx="2011680" cy="6451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CN" altLang="en-US" b="0" dirty="0" smtClean="0">
                <a:solidFill>
                  <a:schemeClr val="tx1"/>
                </a:solidFill>
                <a:latin typeface="微软雅黑" pitchFamily="34" charset="-122"/>
                <a:ea typeface="微软雅黑" pitchFamily="34" charset="-122"/>
              </a:rPr>
              <a:t>漯河市应急管理局</a:t>
            </a:r>
            <a:endParaRPr lang="zh-CN" altLang="en-US" b="0" dirty="0" smtClean="0">
              <a:solidFill>
                <a:schemeClr val="tx1"/>
              </a:solidFill>
              <a:latin typeface="微软雅黑" pitchFamily="34" charset="-122"/>
              <a:ea typeface="微软雅黑" pitchFamily="34" charset="-122"/>
            </a:endParaRPr>
          </a:p>
          <a:p>
            <a:pPr algn="ctr"/>
            <a:r>
              <a:rPr lang="en-US" altLang="zh-CN" b="0" dirty="0">
                <a:solidFill>
                  <a:schemeClr val="tx1"/>
                </a:solidFill>
                <a:latin typeface="微软雅黑" pitchFamily="34" charset="-122"/>
                <a:ea typeface="微软雅黑" pitchFamily="34" charset="-122"/>
              </a:rPr>
              <a:t>2022</a:t>
            </a:r>
            <a:r>
              <a:rPr lang="zh-CN" altLang="en-US" b="0" dirty="0">
                <a:solidFill>
                  <a:schemeClr val="tx1"/>
                </a:solidFill>
                <a:latin typeface="微软雅黑" pitchFamily="34" charset="-122"/>
                <a:ea typeface="微软雅黑" pitchFamily="34" charset="-122"/>
              </a:rPr>
              <a:t>年</a:t>
            </a:r>
            <a:r>
              <a:rPr lang="en-US" altLang="zh-CN" b="0" dirty="0">
                <a:solidFill>
                  <a:schemeClr val="tx1"/>
                </a:solidFill>
                <a:latin typeface="微软雅黑" pitchFamily="34" charset="-122"/>
                <a:ea typeface="微软雅黑" pitchFamily="34" charset="-122"/>
              </a:rPr>
              <a:t>10</a:t>
            </a:r>
            <a:r>
              <a:rPr lang="zh-CN" altLang="en-US" b="0" dirty="0">
                <a:solidFill>
                  <a:schemeClr val="tx1"/>
                </a:solidFill>
                <a:latin typeface="微软雅黑" pitchFamily="34" charset="-122"/>
                <a:ea typeface="微软雅黑" pitchFamily="34" charset="-122"/>
              </a:rPr>
              <a:t>月</a:t>
            </a:r>
            <a:endParaRPr lang="zh-CN" altLang="en-US" b="0" dirty="0">
              <a:solidFill>
                <a:schemeClr val="tx1"/>
              </a:solidFill>
              <a:latin typeface="微软雅黑" pitchFamily="34" charset="-122"/>
              <a:ea typeface="微软雅黑" pitchFamily="34" charset="-122"/>
            </a:endParaRPr>
          </a:p>
        </p:txBody>
      </p:sp>
      <p:pic>
        <p:nvPicPr>
          <p:cNvPr id="45" name="背景音乐 - 轻快.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065695" y="0"/>
            <a:ext cx="360040" cy="36004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3" presetClass="entr" presetSubtype="36" fill="hold" grpId="4" nodeType="afterEffect">
                                  <p:stCondLst>
                                    <p:cond delay="0"/>
                                  </p:stCondLst>
                                  <p:iterate type="lt">
                                    <p:tmPct val="10000"/>
                                  </p:iterate>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strVal val="(6*min(max(#ppt_w*#ppt_h,.3),1)-7.4)/-.7*#ppt_w"/>
                                          </p:val>
                                        </p:tav>
                                        <p:tav tm="100000">
                                          <p:val>
                                            <p:strVal val="#ppt_w"/>
                                          </p:val>
                                        </p:tav>
                                      </p:tavLst>
                                    </p:anim>
                                    <p:anim calcmode="lin" valueType="num">
                                      <p:cBhvr>
                                        <p:cTn id="15" dur="500" fill="hold"/>
                                        <p:tgtEl>
                                          <p:spTgt spid="47"/>
                                        </p:tgtEl>
                                        <p:attrNameLst>
                                          <p:attrName>ppt_h</p:attrName>
                                        </p:attrNameLst>
                                      </p:cBhvr>
                                      <p:tavLst>
                                        <p:tav tm="0">
                                          <p:val>
                                            <p:strVal val="(6*min(max(#ppt_w*#ppt_h,.3),1)-7.4)/-.7*#ppt_h"/>
                                          </p:val>
                                        </p:tav>
                                        <p:tav tm="100000">
                                          <p:val>
                                            <p:strVal val="#ppt_h"/>
                                          </p:val>
                                        </p:tav>
                                      </p:tavLst>
                                    </p:anim>
                                    <p:anim calcmode="lin" valueType="num">
                                      <p:cBhvr>
                                        <p:cTn id="16" dur="500" fill="hold"/>
                                        <p:tgtEl>
                                          <p:spTgt spid="47"/>
                                        </p:tgtEl>
                                        <p:attrNameLst>
                                          <p:attrName>ppt_x</p:attrName>
                                        </p:attrNameLst>
                                      </p:cBhvr>
                                      <p:tavLst>
                                        <p:tav tm="0">
                                          <p:val>
                                            <p:fltVal val="0.5"/>
                                          </p:val>
                                        </p:tav>
                                        <p:tav tm="100000">
                                          <p:val>
                                            <p:strVal val="#ppt_x"/>
                                          </p:val>
                                        </p:tav>
                                      </p:tavLst>
                                    </p:anim>
                                    <p:anim calcmode="lin" valueType="num">
                                      <p:cBhvr>
                                        <p:cTn id="17" dur="500" fill="hold"/>
                                        <p:tgtEl>
                                          <p:spTgt spid="47"/>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201"/>
                            </p:stCondLst>
                            <p:childTnLst>
                              <p:par>
                                <p:cTn id="19" presetID="27" presetClass="emph" presetSubtype="0" fill="remove" grpId="5" nodeType="afterEffect">
                                  <p:stCondLst>
                                    <p:cond delay="0"/>
                                  </p:stCondLst>
                                  <p:iterate type="lt">
                                    <p:tmPct val="10000"/>
                                  </p:iterate>
                                  <p:childTnLst>
                                    <p:animClr clrSpc="rgb" dir="cw">
                                      <p:cBhvr override="childStyle">
                                        <p:cTn id="20" dur="250" autoRev="1" fill="remove"/>
                                        <p:tgtEl>
                                          <p:spTgt spid="47"/>
                                        </p:tgtEl>
                                        <p:attrNameLst>
                                          <p:attrName>style.color</p:attrName>
                                        </p:attrNameLst>
                                      </p:cBhvr>
                                      <p:to>
                                        <a:srgbClr val="CC0099"/>
                                      </p:to>
                                    </p:animClr>
                                    <p:animClr clrSpc="rgb" dir="cw">
                                      <p:cBhvr>
                                        <p:cTn id="21" dur="250" autoRev="1" fill="remove"/>
                                        <p:tgtEl>
                                          <p:spTgt spid="47"/>
                                        </p:tgtEl>
                                        <p:attrNameLst>
                                          <p:attrName>fillcolor</p:attrName>
                                        </p:attrNameLst>
                                      </p:cBhvr>
                                      <p:to>
                                        <a:srgbClr val="CC0099"/>
                                      </p:to>
                                    </p:animClr>
                                    <p:set>
                                      <p:cBhvr>
                                        <p:cTn id="22" dur="250" autoRev="1" fill="remove"/>
                                        <p:tgtEl>
                                          <p:spTgt spid="47"/>
                                        </p:tgtEl>
                                        <p:attrNameLst>
                                          <p:attrName>fill.type</p:attrName>
                                        </p:attrNameLst>
                                      </p:cBhvr>
                                      <p:to>
                                        <p:strVal val="solid"/>
                                      </p:to>
                                    </p:set>
                                    <p:set>
                                      <p:cBhvr>
                                        <p:cTn id="23" dur="250" autoRev="1" fill="remove"/>
                                        <p:tgtEl>
                                          <p:spTgt spid="47"/>
                                        </p:tgtEl>
                                        <p:attrNameLst>
                                          <p:attrName>fill.on</p:attrName>
                                        </p:attrNameLst>
                                      </p:cBhvr>
                                      <p:to>
                                        <p:strVal val="true"/>
                                      </p:to>
                                    </p:set>
                                  </p:childTnLst>
                                </p:cTn>
                              </p:par>
                            </p:childTnLst>
                          </p:cTn>
                        </p:par>
                        <p:par>
                          <p:cTn id="24" fill="hold">
                            <p:stCondLst>
                              <p:cond delay="3901"/>
                            </p:stCondLst>
                            <p:childTnLst>
                              <p:par>
                                <p:cTn id="25" presetID="47" presetClass="entr" presetSubtype="0" fill="hold" grpId="0" nodeType="after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45"/>
                </p:tgtEl>
              </p:cMediaNode>
            </p:audio>
          </p:childTnLst>
        </p:cTn>
      </p:par>
    </p:tnLst>
    <p:bldLst>
      <p:bldP spid="47" grpId="0" bldLvl="0" autoUpdateAnimBg="0"/>
      <p:bldP spid="47" grpId="1" bldLvl="0" autoUpdateAnimBg="0"/>
      <p:bldP spid="47" grpId="2" bldLvl="0" autoUpdateAnimBg="0"/>
      <p:bldP spid="47" grpId="3" bldLvl="0" autoUpdateAnimBg="0"/>
      <p:bldP spid="47" grpId="4" bldLvl="0" animBg="1"/>
      <p:bldP spid="47" grpId="5" bldLvl="0" animBg="1"/>
      <p:bldP spid="4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834390" y="267335"/>
            <a:ext cx="4690110" cy="3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2</a:t>
            </a:r>
            <a:r>
              <a:rPr lang="zh-CN" altLang="en-US" sz="1400" b="0" i="0" dirty="0">
                <a:latin typeface="方正毡笔黑简体" panose="03000509000000000000" pitchFamily="65" charset="-122"/>
                <a:ea typeface="方正毡笔黑简体" panose="03000509000000000000" pitchFamily="65" charset="-122"/>
              </a:rPr>
              <a:t>、</a:t>
            </a:r>
            <a:r>
              <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生产经营单位未如实记录安全生产教育和培训情况</a:t>
            </a:r>
            <a:endParaRPr lang="zh-CN" altLang="en-US" sz="1400" b="0" i="0" dirty="0">
              <a:latin typeface="方正毡笔黑简体" panose="03000509000000000000" pitchFamily="65" charset="-122"/>
              <a:ea typeface="方正毡笔黑简体" panose="03000509000000000000" pitchFamily="65" charset="-122"/>
            </a:endParaRPr>
          </a:p>
        </p:txBody>
      </p:sp>
      <p:sp>
        <p:nvSpPr>
          <p:cNvPr id="36" name="任意多边形 35"/>
          <p:cNvSpPr/>
          <p:nvPr/>
        </p:nvSpPr>
        <p:spPr>
          <a:xfrm>
            <a:off x="827260" y="321963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smtClean="0">
                <a:latin typeface="微软雅黑" pitchFamily="34" charset="-122"/>
                <a:ea typeface="微软雅黑" pitchFamily="34" charset="-122"/>
              </a:rPr>
              <a:t>法律依据</a:t>
            </a:r>
            <a:endParaRPr lang="zh-CN" altLang="en-US" sz="2200" dirty="0">
              <a:latin typeface="微软雅黑" pitchFamily="34" charset="-122"/>
              <a:ea typeface="微软雅黑" pitchFamily="34" charset="-122"/>
            </a:endParaRPr>
          </a:p>
        </p:txBody>
      </p:sp>
      <p:sp>
        <p:nvSpPr>
          <p:cNvPr id="37" name="任意多边形 36"/>
          <p:cNvSpPr/>
          <p:nvPr/>
        </p:nvSpPr>
        <p:spPr>
          <a:xfrm>
            <a:off x="6515669" y="321963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itchFamily="34" charset="-122"/>
                <a:ea typeface="微软雅黑" pitchFamily="34" charset="-122"/>
              </a:rPr>
              <a:t>防控措施</a:t>
            </a:r>
            <a:endParaRPr lang="zh-CN" altLang="en-US" sz="2200" dirty="0">
              <a:latin typeface="微软雅黑" pitchFamily="34" charset="-122"/>
              <a:ea typeface="微软雅黑" pitchFamily="34" charset="-122"/>
            </a:endParaRPr>
          </a:p>
        </p:txBody>
      </p:sp>
      <p:sp>
        <p:nvSpPr>
          <p:cNvPr id="38" name="矩形 37"/>
          <p:cNvSpPr/>
          <p:nvPr/>
        </p:nvSpPr>
        <p:spPr>
          <a:xfrm>
            <a:off x="556260" y="1059180"/>
            <a:ext cx="2153285" cy="163576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000" dirty="0">
                <a:solidFill>
                  <a:schemeClr val="tx1">
                    <a:lumMod val="75000"/>
                    <a:lumOff val="25000"/>
                  </a:schemeClr>
                </a:solidFill>
                <a:latin typeface="微软雅黑" pitchFamily="34" charset="-122"/>
                <a:ea typeface="微软雅黑" pitchFamily="34" charset="-122"/>
              </a:rPr>
              <a:t>《中华人民共和国安全生产法》第二十八条第四款  如实记录安全生产教育和培训的时间、内容、参加人员以及考核结果等情况。</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40" name="矩形 39"/>
          <p:cNvSpPr/>
          <p:nvPr/>
        </p:nvSpPr>
        <p:spPr>
          <a:xfrm>
            <a:off x="3204210" y="1491615"/>
            <a:ext cx="2013585" cy="41656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000" dirty="0">
                <a:solidFill>
                  <a:schemeClr val="tx1">
                    <a:lumMod val="75000"/>
                    <a:lumOff val="25000"/>
                  </a:schemeClr>
                </a:solidFill>
                <a:latin typeface="微软雅黑" pitchFamily="34" charset="-122"/>
                <a:ea typeface="微软雅黑" pitchFamily="34" charset="-122"/>
              </a:rPr>
              <a:t>《中华人民共和国安全生产法》第九十七条</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41" name="矩形 40"/>
          <p:cNvSpPr/>
          <p:nvPr/>
        </p:nvSpPr>
        <p:spPr>
          <a:xfrm>
            <a:off x="5773420" y="1491615"/>
            <a:ext cx="3095625" cy="129667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000" dirty="0">
                <a:solidFill>
                  <a:schemeClr val="tx1">
                    <a:lumMod val="75000"/>
                    <a:lumOff val="25000"/>
                  </a:schemeClr>
                </a:solidFill>
                <a:latin typeface="微软雅黑" pitchFamily="34" charset="-122"/>
                <a:ea typeface="微软雅黑" pitchFamily="34" charset="-122"/>
              </a:rPr>
              <a:t>1.督促生产经营单位加强有关安全生产法律法规学习，并将安全生产教育和培训档案相关规定纳入生产经营单位负责安全生产教育培训工作岗位人员的安全生产职责。2.建议生产经营单位指定人员负责安全教育和培训档案工作，依法建立安全生产教育和培训档案。3.建议生产经营单位将依法建立安全生产教育和培训档案作为隐患排查治理内容，定期排查整改相关问题。4.加强监督检查，可以通过行政指导方式，督促生产经营单位完善有关管理制度，依法建立安全生产教育和培训档案。5.适时发布典型案例，警示生产经营单位认真贯彻执行有关安全生产法律法规规定，依法如实记录安全生产教育和培训情况。</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 name="任意多边形 2"/>
          <p:cNvSpPr/>
          <p:nvPr/>
        </p:nvSpPr>
        <p:spPr>
          <a:xfrm>
            <a:off x="3391390" y="321963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p>
            <a:pPr algn="ctr">
              <a:defRPr/>
            </a:pPr>
            <a:r>
              <a:rPr lang="zh-CN" altLang="en-US" sz="2200" dirty="0" smtClean="0">
                <a:latin typeface="微软雅黑" pitchFamily="34" charset="-122"/>
                <a:ea typeface="微软雅黑" pitchFamily="34" charset="-122"/>
              </a:rPr>
              <a:t>法律后果</a:t>
            </a:r>
            <a:endParaRPr lang="zh-CN" altLang="en-US" sz="2200"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39"/>
                                        </p:tgtEl>
                                        <p:attrNameLst>
                                          <p:attrName>style.visibility</p:attrName>
                                        </p:attrNameLst>
                                      </p:cBhvr>
                                      <p:to>
                                        <p:strVal val="visible"/>
                                      </p:to>
                                    </p:set>
                                    <p:animEffect transition="in" filter="wheel(4)">
                                      <p:cBhvr>
                                        <p:cTn id="7" dur="500"/>
                                        <p:tgtEl>
                                          <p:spTgt spid="3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36" grpId="0" bldLvl="0" animBg="1"/>
      <p:bldP spid="37" grpId="0" bldLvl="0" animBg="1"/>
      <p:bldP spid="38" grpId="0"/>
      <p:bldP spid="40" grpId="0"/>
      <p:bldP spid="41" grpId="0"/>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3135" y="139700"/>
            <a:ext cx="7214235"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zh-CN" altLang="en-US" sz="2400" b="0" i="0" spc="300" dirty="0">
                <a:solidFill>
                  <a:schemeClr val="tx1"/>
                </a:solidFill>
                <a:effectLst/>
                <a:latin typeface="微软雅黑" pitchFamily="34" charset="-122"/>
                <a:ea typeface="微软雅黑" pitchFamily="34" charset="-122"/>
                <a:sym typeface="+mn-ea"/>
              </a:rPr>
              <a:t>三、</a:t>
            </a:r>
            <a:r>
              <a:rPr lang="zh-CN" altLang="en-US" sz="2400" b="0" i="0" spc="300" dirty="0">
                <a:solidFill>
                  <a:schemeClr val="tx1"/>
                </a:solidFill>
                <a:effectLst/>
                <a:latin typeface="微软雅黑" pitchFamily="34" charset="-122"/>
                <a:ea typeface="微软雅黑" pitchFamily="34" charset="-122"/>
                <a:sym typeface="+mn-ea"/>
              </a:rPr>
              <a:t>应急预案制度及演练方面的违法风险点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755650" y="771525"/>
            <a:ext cx="7932420" cy="414020"/>
          </a:xfrm>
          <a:prstGeom prst="rect">
            <a:avLst/>
          </a:prstGeom>
          <a:noFill/>
        </p:spPr>
        <p:txBody>
          <a:bodyPr wrap="square" rtlCol="0">
            <a:spAutoFit/>
          </a:bodyPr>
          <a:lstStyle/>
          <a:p>
            <a:pPr>
              <a:lnSpc>
                <a:spcPct val="150000"/>
              </a:lnSpc>
            </a:pPr>
            <a:r>
              <a:rPr lang="zh-CN" altLang="en-US" sz="1400" b="0" spc="300" dirty="0">
                <a:solidFill>
                  <a:schemeClr val="tx1"/>
                </a:solidFill>
                <a:effectLst/>
                <a:latin typeface="微软雅黑" pitchFamily="34" charset="-122"/>
                <a:ea typeface="微软雅黑" pitchFamily="34" charset="-122"/>
                <a:sym typeface="+mn-ea"/>
              </a:rPr>
              <a:t>生产经营单位未按照规定制定生产安全事故应急救援预案或者未定期组织演练</a:t>
            </a:r>
            <a:r>
              <a:rPr lang="zh-CN" altLang="en-US" sz="1000" b="0" spc="300" dirty="0">
                <a:solidFill>
                  <a:schemeClr val="tx1"/>
                </a:solidFill>
                <a:effectLst/>
                <a:latin typeface="微软雅黑" pitchFamily="34" charset="-122"/>
                <a:ea typeface="微软雅黑" pitchFamily="34" charset="-122"/>
                <a:sym typeface="+mn-ea"/>
              </a:rPr>
              <a:t>。</a:t>
            </a:r>
            <a:endParaRPr lang="zh-CN" altLang="en-US" sz="1000" b="0" spc="300" dirty="0">
              <a:solidFill>
                <a:schemeClr val="tx1"/>
              </a:solidFill>
              <a:effectLst/>
              <a:latin typeface="微软雅黑" pitchFamily="34" charset="-122"/>
              <a:ea typeface="微软雅黑" pitchFamily="34" charset="-122"/>
              <a:sym typeface="+mn-ea"/>
            </a:endParaRPr>
          </a:p>
        </p:txBody>
      </p:sp>
      <p:sp>
        <p:nvSpPr>
          <p:cNvPr id="43" name="右箭头 42"/>
          <p:cNvSpPr/>
          <p:nvPr/>
        </p:nvSpPr>
        <p:spPr>
          <a:xfrm>
            <a:off x="252095" y="1131570"/>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52095" y="2075180"/>
            <a:ext cx="2366645" cy="1291590"/>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《中华人民共和国安全生产法》第八十一条  生产经营单位应当制定本单位生产安全事故应急救援预案，与所在地县级以上地方人民政府组织制定的生产安全事故应急救援预案相衔接，并定期组织演练。</a:t>
            </a:r>
            <a:endParaRPr sz="1000" dirty="0">
              <a:solidFill>
                <a:schemeClr val="tx1">
                  <a:lumMod val="75000"/>
                  <a:lumOff val="25000"/>
                </a:schemeClr>
              </a:solidFill>
              <a:latin typeface="微软雅黑" pitchFamily="34" charset="-122"/>
              <a:ea typeface="微软雅黑" pitchFamily="34" charset="-122"/>
            </a:endParaRPr>
          </a:p>
        </p:txBody>
      </p:sp>
      <p:sp>
        <p:nvSpPr>
          <p:cNvPr id="4" name="右箭头 3"/>
          <p:cNvSpPr/>
          <p:nvPr/>
        </p:nvSpPr>
        <p:spPr>
          <a:xfrm>
            <a:off x="5466715" y="2499360"/>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2628265" y="1779905"/>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TextBox 46"/>
          <p:cNvSpPr txBox="1"/>
          <p:nvPr/>
        </p:nvSpPr>
        <p:spPr>
          <a:xfrm>
            <a:off x="323910" y="1387820"/>
            <a:ext cx="1728192" cy="368300"/>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法律依据</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6" name="TextBox 46"/>
          <p:cNvSpPr txBox="1"/>
          <p:nvPr/>
        </p:nvSpPr>
        <p:spPr>
          <a:xfrm>
            <a:off x="5508685" y="2755610"/>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法律后果</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7" name="TextBox 46"/>
          <p:cNvSpPr txBox="1"/>
          <p:nvPr/>
        </p:nvSpPr>
        <p:spPr>
          <a:xfrm>
            <a:off x="2700080" y="2036155"/>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防控措施</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9" name="矩形 8"/>
          <p:cNvSpPr/>
          <p:nvPr/>
        </p:nvSpPr>
        <p:spPr>
          <a:xfrm>
            <a:off x="2680335" y="2538730"/>
            <a:ext cx="2828290" cy="2604770"/>
          </a:xfrm>
          <a:prstGeom prst="rect">
            <a:avLst/>
          </a:prstGeom>
        </p:spPr>
        <p:txBody>
          <a:bodyPr wrap="square">
            <a:spAutoFit/>
          </a:bodyPr>
          <a:p>
            <a:pPr algn="just">
              <a:lnSpc>
                <a:spcPct val="130000"/>
              </a:lnSpc>
              <a:spcAft>
                <a:spcPts val="600"/>
              </a:spcAft>
            </a:pPr>
            <a:r>
              <a:rPr sz="900" dirty="0">
                <a:solidFill>
                  <a:schemeClr val="tx1">
                    <a:lumMod val="75000"/>
                    <a:lumOff val="25000"/>
                  </a:schemeClr>
                </a:solidFill>
                <a:latin typeface="微软雅黑" pitchFamily="34" charset="-122"/>
                <a:ea typeface="微软雅黑" pitchFamily="34" charset="-122"/>
              </a:rPr>
              <a:t>1.督促生产经营单位加强有关安全生产法律法规学习，并将应急预案及应急演练纳相关规定纳入生产经营单位安全生产教育和培训内容。2.建议生产经营单位将依法制定生产安全事故应急预案和定期组织应急演练作为隐患排查治理内容，及时排查整改相关问题。3.建议生产经营单位主要负责人组织安全生产管理人员编制年度应急演练计划，制定应急演练方案，按照规定定期组织应急演练。4.加强对生产经营单位应急预案及应急演练工作的监督检查，可以通过行政指导方式，督促生产经营单位建立健全应急管理制度，依法制定生产安全事故应急预案，并按照规定定期组织应急演练。5.适时发布典型案例，警示生产经营单位认真贯彻执行有关安全生产法律法规规定，依法制定生产安全事故应急救援预案，定期组织应急演练。</a:t>
            </a:r>
            <a:endParaRPr sz="900" dirty="0">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5436235" y="3236595"/>
            <a:ext cx="2803525" cy="291465"/>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《中华人民共和国安全生产法》第九十七条</a:t>
            </a:r>
            <a:endParaRPr sz="10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36"/>
                                        </p:tgtEl>
                                        <p:attrNameLst>
                                          <p:attrName>style.visibility</p:attrName>
                                        </p:attrNameLst>
                                      </p:cBhvr>
                                      <p:to>
                                        <p:strVal val="visible"/>
                                      </p:to>
                                    </p:set>
                                    <p:animEffect transition="in" filter="wheel(4)">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right)">
                                      <p:cBhvr>
                                        <p:cTn id="30" dur="500"/>
                                        <p:tgtEl>
                                          <p:spTgt spid="47"/>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up)">
                                      <p:cBhvr>
                                        <p:cTn id="42" dur="500"/>
                                        <p:tgtEl>
                                          <p:spTgt spid="46"/>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43" grpId="0" bldLvl="0" animBg="1"/>
      <p:bldP spid="46" grpId="0"/>
      <p:bldP spid="4" grpId="0" bldLvl="0" animBg="1"/>
      <p:bldP spid="5" grpId="0" bldLvl="0" animBg="1"/>
      <p:bldP spid="47" grpId="0"/>
      <p:bldP spid="6" grpId="0"/>
      <p:bldP spid="7"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3135" y="139700"/>
            <a:ext cx="7214235"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fontAlgn="auto">
              <a:spcBef>
                <a:spcPts val="0"/>
              </a:spcBef>
              <a:spcAft>
                <a:spcPts val="0"/>
              </a:spcAft>
              <a:defRPr/>
            </a:pPr>
            <a:r>
              <a:rPr lang="zh-CN" altLang="en-US" sz="2400" b="0" i="0" spc="300" dirty="0">
                <a:solidFill>
                  <a:schemeClr val="tx1"/>
                </a:solidFill>
                <a:effectLst/>
                <a:latin typeface="微软雅黑" pitchFamily="34" charset="-122"/>
                <a:ea typeface="微软雅黑" pitchFamily="34" charset="-122"/>
                <a:sym typeface="+mn-ea"/>
              </a:rPr>
              <a:t>四、</a:t>
            </a:r>
            <a:r>
              <a:rPr lang="zh-CN" altLang="en-US" sz="2400" b="0" i="0" spc="300" dirty="0">
                <a:effectLst/>
                <a:latin typeface="微软雅黑" pitchFamily="34" charset="-122"/>
                <a:ea typeface="微软雅黑" pitchFamily="34" charset="-122"/>
                <a:sym typeface="+mn-ea"/>
              </a:rPr>
              <a:t>特种作业人员方面的违法风险点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755650" y="771525"/>
            <a:ext cx="7932420" cy="414020"/>
          </a:xfrm>
          <a:prstGeom prst="rect">
            <a:avLst/>
          </a:prstGeom>
          <a:noFill/>
        </p:spPr>
        <p:txBody>
          <a:bodyPr wrap="square" rtlCol="0">
            <a:spAutoFit/>
          </a:bodyPr>
          <a:lstStyle/>
          <a:p>
            <a:pPr>
              <a:lnSpc>
                <a:spcPct val="150000"/>
              </a:lnSpc>
            </a:pPr>
            <a:r>
              <a:rPr lang="zh-CN" altLang="en-US" sz="1400" b="0" spc="300" dirty="0">
                <a:solidFill>
                  <a:schemeClr val="tx1"/>
                </a:solidFill>
                <a:effectLst/>
                <a:latin typeface="微软雅黑" pitchFamily="34" charset="-122"/>
                <a:ea typeface="微软雅黑" pitchFamily="34" charset="-122"/>
                <a:sym typeface="+mn-ea"/>
              </a:rPr>
              <a:t>生产经营单位未按照规定制定生产安全事故应急救援预案或者未定期组织演练</a:t>
            </a:r>
            <a:r>
              <a:rPr lang="zh-CN" altLang="en-US" sz="1000" b="0" spc="300" dirty="0">
                <a:solidFill>
                  <a:schemeClr val="tx1"/>
                </a:solidFill>
                <a:effectLst/>
                <a:latin typeface="微软雅黑" pitchFamily="34" charset="-122"/>
                <a:ea typeface="微软雅黑" pitchFamily="34" charset="-122"/>
                <a:sym typeface="+mn-ea"/>
              </a:rPr>
              <a:t>。</a:t>
            </a:r>
            <a:endParaRPr lang="zh-CN" altLang="en-US" sz="1000" b="0" spc="300" dirty="0">
              <a:solidFill>
                <a:schemeClr val="tx1"/>
              </a:solidFill>
              <a:effectLst/>
              <a:latin typeface="微软雅黑" pitchFamily="34" charset="-122"/>
              <a:ea typeface="微软雅黑" pitchFamily="34" charset="-122"/>
              <a:sym typeface="+mn-ea"/>
            </a:endParaRPr>
          </a:p>
        </p:txBody>
      </p:sp>
      <p:sp>
        <p:nvSpPr>
          <p:cNvPr id="43" name="右箭头 42"/>
          <p:cNvSpPr/>
          <p:nvPr/>
        </p:nvSpPr>
        <p:spPr>
          <a:xfrm>
            <a:off x="252095" y="986790"/>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52095" y="1779270"/>
            <a:ext cx="2366645" cy="1291590"/>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《中华人民共和国安全生产法》第八十一条  生产经营单位应当制定本单位生产安全事故应急救援预案，与所在地县级以上地方人民政府组织制定的生产安全事故应急救援预案相衔接，并定期组织演练。</a:t>
            </a:r>
            <a:endParaRPr sz="1000" dirty="0">
              <a:solidFill>
                <a:schemeClr val="tx1">
                  <a:lumMod val="75000"/>
                  <a:lumOff val="25000"/>
                </a:schemeClr>
              </a:solidFill>
              <a:latin typeface="微软雅黑" pitchFamily="34" charset="-122"/>
              <a:ea typeface="微软雅黑" pitchFamily="34" charset="-122"/>
            </a:endParaRPr>
          </a:p>
        </p:txBody>
      </p:sp>
      <p:sp>
        <p:nvSpPr>
          <p:cNvPr id="4" name="右箭头 3"/>
          <p:cNvSpPr/>
          <p:nvPr/>
        </p:nvSpPr>
        <p:spPr>
          <a:xfrm>
            <a:off x="5436235" y="2355215"/>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2628265" y="1690370"/>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TextBox 46"/>
          <p:cNvSpPr txBox="1"/>
          <p:nvPr/>
        </p:nvSpPr>
        <p:spPr>
          <a:xfrm>
            <a:off x="323910" y="1243040"/>
            <a:ext cx="1728192" cy="368300"/>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法律依据</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6" name="TextBox 46"/>
          <p:cNvSpPr txBox="1"/>
          <p:nvPr/>
        </p:nvSpPr>
        <p:spPr>
          <a:xfrm>
            <a:off x="5508685" y="2643215"/>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法律后果</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7" name="TextBox 46"/>
          <p:cNvSpPr txBox="1"/>
          <p:nvPr/>
        </p:nvSpPr>
        <p:spPr>
          <a:xfrm>
            <a:off x="2700080" y="1946620"/>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防控措施</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9" name="矩形 8"/>
          <p:cNvSpPr/>
          <p:nvPr/>
        </p:nvSpPr>
        <p:spPr>
          <a:xfrm>
            <a:off x="2628265" y="2355215"/>
            <a:ext cx="2828290" cy="2604770"/>
          </a:xfrm>
          <a:prstGeom prst="rect">
            <a:avLst/>
          </a:prstGeom>
        </p:spPr>
        <p:txBody>
          <a:bodyPr wrap="square">
            <a:spAutoFit/>
          </a:bodyPr>
          <a:p>
            <a:pPr algn="just">
              <a:lnSpc>
                <a:spcPct val="130000"/>
              </a:lnSpc>
              <a:spcAft>
                <a:spcPts val="600"/>
              </a:spcAft>
            </a:pPr>
            <a:r>
              <a:rPr sz="900" dirty="0">
                <a:solidFill>
                  <a:schemeClr val="tx1">
                    <a:lumMod val="75000"/>
                    <a:lumOff val="25000"/>
                  </a:schemeClr>
                </a:solidFill>
                <a:latin typeface="微软雅黑" pitchFamily="34" charset="-122"/>
                <a:ea typeface="微软雅黑" pitchFamily="34" charset="-122"/>
              </a:rPr>
              <a:t>1.督促生产经营单位加强有关安全生产法律法规学习，并将应急预案及应急演练纳相关规定纳入生产经营单位安全生产教育和培训内容。2.建议生产经营单位将依法制定生产安全事故应急预案和定期组织应急演练作为隐患排查治理内容，及时排查整改相关问题。3.建议生产经营单位主要负责人组织安全生产管理人员编制年度应急演练计划，制定应急演练方案，按照规定定期组织应急演练。4.加强对生产经营单位应急预案及应急演练工作的监督检查，可以通过行政指导方式，督促生产经营单位建立健全应急管理制度，依法制定生产安全事故应急预案，并按照规定定期组织应急演练。5.适时发布典型案例，警示生产经营单位认真贯彻执行有关安全生产法律法规规定，依法制定生产安全事故应急救援预案，定期组织应急演练。</a:t>
            </a:r>
            <a:endParaRPr sz="900" dirty="0">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5456555" y="3075305"/>
            <a:ext cx="2803525" cy="291465"/>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《中华人民共和国安全生产法》第九十七条</a:t>
            </a:r>
            <a:endParaRPr sz="10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4500"/>
                            </p:stCondLst>
                            <p:childTnLst>
                              <p:par>
                                <p:cTn id="39" presetID="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43" grpId="0" bldLvl="0" animBg="1"/>
      <p:bldP spid="46" grpId="0"/>
      <p:bldP spid="4" grpId="0" bldLvl="0" animBg="1"/>
      <p:bldP spid="5" grpId="0" bldLvl="0" animBg="1"/>
      <p:bldP spid="47" grpId="0"/>
      <p:bldP spid="6" grpId="0"/>
      <p:bldP spid="7"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3135" y="139700"/>
            <a:ext cx="7157085"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fontAlgn="auto">
              <a:spcBef>
                <a:spcPts val="0"/>
              </a:spcBef>
              <a:spcAft>
                <a:spcPts val="0"/>
              </a:spcAft>
              <a:defRPr/>
            </a:pPr>
            <a:r>
              <a:rPr lang="zh-CN" altLang="en-US" sz="2400" b="0" i="0" spc="300" dirty="0">
                <a:solidFill>
                  <a:schemeClr val="tx1"/>
                </a:solidFill>
                <a:effectLst/>
                <a:latin typeface="微软雅黑" pitchFamily="34" charset="-122"/>
                <a:ea typeface="微软雅黑" pitchFamily="34" charset="-122"/>
                <a:sym typeface="+mn-ea"/>
              </a:rPr>
              <a:t>五、</a:t>
            </a:r>
            <a:r>
              <a:rPr lang="zh-CN" altLang="en-US" sz="2400" b="0" i="0" spc="300" dirty="0">
                <a:solidFill>
                  <a:schemeClr val="tx1"/>
                </a:solidFill>
                <a:effectLst/>
                <a:latin typeface="微软雅黑" pitchFamily="34" charset="-122"/>
                <a:ea typeface="微软雅黑" pitchFamily="34" charset="-122"/>
                <a:sym typeface="+mn-ea"/>
              </a:rPr>
              <a:t>设备及设施使用管理方面的违法风险点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2461048" y="1107811"/>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生产经营单位未在有较大危险因素的生产经营场所和有关设施、设备上设置明显的安全警示标志。</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32893"/>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微软雅黑" pitchFamily="34" charset="-122"/>
                  <a:ea typeface="微软雅黑" pitchFamily="34" charset="-122"/>
                  <a:sym typeface="+mn-ea"/>
                </a:rPr>
                <a:t>1</a:t>
              </a:r>
              <a:endParaRPr lang="en-US" altLang="zh-CN" b="1" dirty="0" smtClean="0">
                <a:solidFill>
                  <a:schemeClr val="tx1"/>
                </a:solidFill>
                <a:latin typeface="微软雅黑" pitchFamily="34" charset="-122"/>
                <a:ea typeface="微软雅黑"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4" name="TextBox 73"/>
          <p:cNvSpPr txBox="1"/>
          <p:nvPr/>
        </p:nvSpPr>
        <p:spPr>
          <a:xfrm>
            <a:off x="2461048" y="2211710"/>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生产经营单位对安全设备（特种设备、消防类安全设备等除外）的安装、使用不符合国家标准或者行业标准。</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2</a:t>
              </a:r>
              <a:endParaRPr lang="en-US" altLang="zh-CN" b="1" dirty="0">
                <a:latin typeface="微软雅黑" pitchFamily="34" charset="-122"/>
                <a:ea typeface="微软雅黑"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8" name="TextBox 77"/>
          <p:cNvSpPr txBox="1"/>
          <p:nvPr/>
        </p:nvSpPr>
        <p:spPr>
          <a:xfrm>
            <a:off x="2461048" y="3419003"/>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生产经营单位对安全设备（特种设备、消防类安全设备等除外）的安装、使用不符合国家标准或者行业标准。</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3</a:t>
              </a:r>
              <a:endParaRPr lang="en-US" altLang="zh-CN" b="1" dirty="0">
                <a:latin typeface="微软雅黑" pitchFamily="34" charset="-122"/>
                <a:ea typeface="微软雅黑"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36"/>
                                        </p:tgtEl>
                                        <p:attrNameLst>
                                          <p:attrName>style.visibility</p:attrName>
                                        </p:attrNameLst>
                                      </p:cBhvr>
                                      <p:to>
                                        <p:strVal val="visible"/>
                                      </p:to>
                                    </p:set>
                                    <p:animEffect transition="in" filter="wheel(4)">
                                      <p:cBhvr>
                                        <p:cTn id="7" dur="500"/>
                                        <p:tgtEl>
                                          <p:spTgt spid="3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74"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3135" y="139700"/>
            <a:ext cx="656717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1</a:t>
            </a:r>
            <a:r>
              <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、生产经营单位未在有较大危险因素的生产经营场所和有关设施、设备上设置明显的安全警示标志</a:t>
            </a:r>
            <a:endParaRPr lang="zh-CN" altLang="en-US" sz="1400" b="0" i="0" dirty="0">
              <a:latin typeface="方正毡笔黑简体" panose="03000509000000000000" pitchFamily="65" charset="-122"/>
              <a:ea typeface="方正毡笔黑简体" panose="03000509000000000000" pitchFamily="65" charset="-122"/>
            </a:endParaRP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itchFamily="34" charset="-122"/>
              <a:ea typeface="微软雅黑" pitchFamily="34" charset="-122"/>
            </a:endParaRPr>
          </a:p>
        </p:txBody>
      </p:sp>
      <p:grpSp>
        <p:nvGrpSpPr>
          <p:cNvPr id="58" name="组合 41"/>
          <p:cNvGrpSpPr/>
          <p:nvPr/>
        </p:nvGrpSpPr>
        <p:grpSpPr bwMode="auto">
          <a:xfrm>
            <a:off x="3504835" y="2003425"/>
            <a:ext cx="1701613" cy="1524290"/>
            <a:chOff x="1214414" y="2786058"/>
            <a:chExt cx="1935848" cy="1751017"/>
          </a:xfrm>
        </p:grpSpPr>
        <p:grpSp>
          <p:nvGrpSpPr>
            <p:cNvPr id="59" name="Group 6"/>
            <p:cNvGrpSpPr/>
            <p:nvPr/>
          </p:nvGrpSpPr>
          <p:grpSpPr bwMode="auto">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eaLnBrk="1" hangingPunct="1"/>
              <a:r>
                <a:rPr lang="zh-CN" altLang="en-US" sz="2000" b="1" dirty="0">
                  <a:solidFill>
                    <a:srgbClr val="0070C0"/>
                  </a:solidFill>
                  <a:latin typeface="微软雅黑" pitchFamily="34" charset="-122"/>
                  <a:ea typeface="微软雅黑" pitchFamily="34" charset="-122"/>
                </a:rPr>
                <a:t>防控措施</a:t>
              </a:r>
              <a:endParaRPr lang="zh-CN" altLang="en-US" sz="2000" b="1" dirty="0">
                <a:solidFill>
                  <a:srgbClr val="0070C0"/>
                </a:solidFill>
                <a:latin typeface="微软雅黑" pitchFamily="34" charset="-122"/>
                <a:ea typeface="微软雅黑" pitchFamily="34" charset="-122"/>
              </a:endParaRPr>
            </a:p>
          </p:txBody>
        </p:sp>
      </p:grpSp>
      <p:grpSp>
        <p:nvGrpSpPr>
          <p:cNvPr id="63" name="组合 46"/>
          <p:cNvGrpSpPr/>
          <p:nvPr/>
        </p:nvGrpSpPr>
        <p:grpSpPr bwMode="auto">
          <a:xfrm>
            <a:off x="6012263" y="1995170"/>
            <a:ext cx="1701612" cy="1524290"/>
            <a:chOff x="1214414" y="2786058"/>
            <a:chExt cx="1935848" cy="1751017"/>
          </a:xfrm>
        </p:grpSpPr>
        <p:grpSp>
          <p:nvGrpSpPr>
            <p:cNvPr id="64" name="Group 6"/>
            <p:cNvGrpSpPr/>
            <p:nvPr/>
          </p:nvGrpSpPr>
          <p:grpSpPr bwMode="auto">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eaLnBrk="1" hangingPunct="1"/>
              <a:r>
                <a:rPr lang="zh-CN" altLang="en-US" sz="2000" b="1" dirty="0">
                  <a:solidFill>
                    <a:srgbClr val="0070C0"/>
                  </a:solidFill>
                  <a:latin typeface="微软雅黑" pitchFamily="34" charset="-122"/>
                  <a:ea typeface="微软雅黑" pitchFamily="34" charset="-122"/>
                </a:rPr>
                <a:t>法律后果</a:t>
              </a:r>
              <a:endParaRPr lang="zh-CN" altLang="en-US" sz="2000" b="1" dirty="0">
                <a:solidFill>
                  <a:srgbClr val="0070C0"/>
                </a:solidFill>
                <a:latin typeface="微软雅黑" pitchFamily="34" charset="-122"/>
                <a:ea typeface="微软雅黑" pitchFamily="34" charset="-122"/>
              </a:endParaRPr>
            </a:p>
          </p:txBody>
        </p:sp>
      </p:grpSp>
      <p:grpSp>
        <p:nvGrpSpPr>
          <p:cNvPr id="73" name="组合 40"/>
          <p:cNvGrpSpPr/>
          <p:nvPr/>
        </p:nvGrpSpPr>
        <p:grpSpPr bwMode="auto">
          <a:xfrm>
            <a:off x="925965" y="2035175"/>
            <a:ext cx="1701613" cy="1524290"/>
            <a:chOff x="1214414" y="2786058"/>
            <a:chExt cx="1935848" cy="1751017"/>
          </a:xfrm>
        </p:grpSpPr>
        <p:grpSp>
          <p:nvGrpSpPr>
            <p:cNvPr id="74" name="Group 6"/>
            <p:cNvGrpSpPr/>
            <p:nvPr/>
          </p:nvGrpSpPr>
          <p:grpSpPr bwMode="auto">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itchFamily="34" charset="-122"/>
                  <a:ea typeface="微软雅黑"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itchFamily="34" charset="-122"/>
                  <a:ea typeface="微软雅黑" pitchFamily="34" charset="-122"/>
                </a:endParaRPr>
              </a:p>
            </p:txBody>
          </p:sp>
        </p:grpSp>
        <p:sp>
          <p:nvSpPr>
            <p:cNvPr id="7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eaLnBrk="1" hangingPunct="1"/>
              <a:r>
                <a:rPr lang="zh-CN" altLang="en-US" sz="2000" b="1" dirty="0" smtClean="0">
                  <a:solidFill>
                    <a:srgbClr val="FFFF00"/>
                  </a:solidFill>
                  <a:latin typeface="微软雅黑" pitchFamily="34" charset="-122"/>
                  <a:ea typeface="微软雅黑" pitchFamily="34" charset="-122"/>
                </a:rPr>
                <a:t>法律依据</a:t>
              </a:r>
              <a:endParaRPr lang="zh-CN" altLang="en-US" sz="2000" b="1" dirty="0">
                <a:solidFill>
                  <a:srgbClr val="FFFF00"/>
                </a:solidFill>
                <a:latin typeface="微软雅黑" pitchFamily="34" charset="-122"/>
                <a:ea typeface="微软雅黑" pitchFamily="34" charset="-122"/>
              </a:endParaRPr>
            </a:p>
          </p:txBody>
        </p:sp>
      </p:grpSp>
      <p:sp>
        <p:nvSpPr>
          <p:cNvPr id="78" name="矩形标注 77"/>
          <p:cNvSpPr/>
          <p:nvPr/>
        </p:nvSpPr>
        <p:spPr>
          <a:xfrm>
            <a:off x="3832692" y="3723803"/>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1395730" y="3796030"/>
            <a:ext cx="63627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1000" dirty="0">
                <a:solidFill>
                  <a:schemeClr val="tx1">
                    <a:lumMod val="95000"/>
                    <a:lumOff val="5000"/>
                  </a:schemeClr>
                </a:solidFill>
                <a:latin typeface="微软雅黑" pitchFamily="34" charset="-122"/>
                <a:ea typeface="微软雅黑" pitchFamily="34" charset="-122"/>
              </a:rPr>
              <a:t>1</a:t>
            </a:r>
            <a:r>
              <a:rPr lang="zh-CN" altLang="en-US" sz="1000" dirty="0">
                <a:solidFill>
                  <a:schemeClr val="tx1">
                    <a:lumMod val="95000"/>
                    <a:lumOff val="5000"/>
                  </a:schemeClr>
                </a:solidFill>
                <a:latin typeface="微软雅黑" pitchFamily="34" charset="-122"/>
                <a:ea typeface="微软雅黑" pitchFamily="34" charset="-122"/>
              </a:rPr>
              <a:t>.督促生产经营单位加强涉及国家关于安全警示标志规定，包含《安全标志及其使用导则》等标准的学习。</a:t>
            </a:r>
            <a:endParaRPr lang="zh-CN" altLang="en-US" sz="1000" dirty="0">
              <a:solidFill>
                <a:schemeClr val="tx1">
                  <a:lumMod val="95000"/>
                  <a:lumOff val="5000"/>
                </a:schemeClr>
              </a:solidFill>
              <a:latin typeface="微软雅黑" pitchFamily="34" charset="-122"/>
              <a:ea typeface="微软雅黑" pitchFamily="34" charset="-122"/>
            </a:endParaRPr>
          </a:p>
          <a:p>
            <a:pPr>
              <a:lnSpc>
                <a:spcPct val="120000"/>
              </a:lnSpc>
            </a:pPr>
            <a:r>
              <a:rPr lang="zh-CN" altLang="en-US" sz="1000" dirty="0">
                <a:solidFill>
                  <a:schemeClr val="tx1">
                    <a:lumMod val="95000"/>
                    <a:lumOff val="5000"/>
                  </a:schemeClr>
                </a:solidFill>
                <a:latin typeface="微软雅黑" pitchFamily="34" charset="-122"/>
                <a:ea typeface="微软雅黑" pitchFamily="34" charset="-122"/>
              </a:rPr>
              <a:t>2.建议生产经营单位将在有较大危险因素的生产经营场所和有关设施、设备上设置安全警示标志作为隐患排查治理内容，加强相关工作排查，及时整改相关问题。</a:t>
            </a:r>
            <a:endParaRPr lang="zh-CN" altLang="en-US" sz="1000" dirty="0">
              <a:solidFill>
                <a:schemeClr val="tx1">
                  <a:lumMod val="95000"/>
                  <a:lumOff val="5000"/>
                </a:schemeClr>
              </a:solidFill>
              <a:latin typeface="微软雅黑" pitchFamily="34" charset="-122"/>
              <a:ea typeface="微软雅黑" pitchFamily="34" charset="-122"/>
            </a:endParaRPr>
          </a:p>
          <a:p>
            <a:pPr>
              <a:lnSpc>
                <a:spcPct val="120000"/>
              </a:lnSpc>
            </a:pPr>
            <a:r>
              <a:rPr lang="zh-CN" altLang="en-US" sz="1000" dirty="0">
                <a:solidFill>
                  <a:schemeClr val="tx1">
                    <a:lumMod val="95000"/>
                    <a:lumOff val="5000"/>
                  </a:schemeClr>
                </a:solidFill>
                <a:latin typeface="微软雅黑" pitchFamily="34" charset="-122"/>
                <a:ea typeface="微软雅黑" pitchFamily="34" charset="-122"/>
              </a:rPr>
              <a:t>3.加强监督检查，可以通过行政指导方式，督促生产经营单位加强危险源辨识，依法设置安全警示标志。</a:t>
            </a:r>
            <a:endParaRPr lang="zh-CN" altLang="en-US" sz="1000" dirty="0">
              <a:solidFill>
                <a:schemeClr val="tx1">
                  <a:lumMod val="95000"/>
                  <a:lumOff val="5000"/>
                </a:schemeClr>
              </a:solidFill>
              <a:latin typeface="微软雅黑" pitchFamily="34" charset="-122"/>
              <a:ea typeface="微软雅黑" pitchFamily="34" charset="-122"/>
            </a:endParaRPr>
          </a:p>
          <a:p>
            <a:pPr>
              <a:lnSpc>
                <a:spcPct val="120000"/>
              </a:lnSpc>
            </a:pPr>
            <a:r>
              <a:rPr lang="zh-CN" altLang="en-US" sz="1000" dirty="0">
                <a:solidFill>
                  <a:schemeClr val="tx1">
                    <a:lumMod val="95000"/>
                    <a:lumOff val="5000"/>
                  </a:schemeClr>
                </a:solidFill>
                <a:latin typeface="微软雅黑" pitchFamily="34" charset="-122"/>
                <a:ea typeface="微软雅黑" pitchFamily="34" charset="-122"/>
              </a:rPr>
              <a:t>4.适时发布典型案例，警示生产经营单位认真贯彻执行有关安全生产法律法规规定，依法在有较大危险因素的生产经营场所和有关设施、设备上设置明显的安全警示标志。</a:t>
            </a:r>
            <a:endParaRPr lang="zh-CN" altLang="en-US" sz="1000" dirty="0">
              <a:solidFill>
                <a:schemeClr val="tx1">
                  <a:lumMod val="95000"/>
                  <a:lumOff val="5000"/>
                </a:schemeClr>
              </a:solidFill>
              <a:latin typeface="微软雅黑" pitchFamily="34" charset="-122"/>
              <a:ea typeface="微软雅黑" pitchFamily="34" charset="-122"/>
            </a:endParaRPr>
          </a:p>
        </p:txBody>
      </p:sp>
      <p:sp>
        <p:nvSpPr>
          <p:cNvPr id="81" name="Rectangle 28"/>
          <p:cNvSpPr>
            <a:spLocks noChangeArrowheads="1"/>
          </p:cNvSpPr>
          <p:nvPr/>
        </p:nvSpPr>
        <p:spPr bwMode="auto">
          <a:xfrm>
            <a:off x="492760" y="1075690"/>
            <a:ext cx="30118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00" dirty="0">
                <a:solidFill>
                  <a:schemeClr val="tx1">
                    <a:lumMod val="95000"/>
                    <a:lumOff val="5000"/>
                  </a:schemeClr>
                </a:solidFill>
                <a:latin typeface="微软雅黑" pitchFamily="34" charset="-122"/>
                <a:ea typeface="微软雅黑" pitchFamily="34" charset="-122"/>
              </a:rPr>
              <a:t>《中华人民共和国安全生产法》第三十五条  生产经营单位应当在有较大危险因素的生产经营场所和有关设施、设备上，设置明显的安全警示标志</a:t>
            </a:r>
            <a:endParaRPr lang="zh-CN" altLang="en-US" sz="1000" dirty="0">
              <a:solidFill>
                <a:schemeClr val="tx1">
                  <a:lumMod val="95000"/>
                  <a:lumOff val="5000"/>
                </a:schemeClr>
              </a:solidFill>
              <a:latin typeface="微软雅黑" pitchFamily="34" charset="-122"/>
              <a:ea typeface="微软雅黑" pitchFamily="34" charset="-122"/>
            </a:endParaRPr>
          </a:p>
        </p:txBody>
      </p:sp>
      <p:sp>
        <p:nvSpPr>
          <p:cNvPr id="82" name="矩形标注 81"/>
          <p:cNvSpPr/>
          <p:nvPr/>
        </p:nvSpPr>
        <p:spPr>
          <a:xfrm>
            <a:off x="5934597" y="1802951"/>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5206365" y="1408430"/>
            <a:ext cx="311975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itchFamily="34" charset="-122"/>
                <a:ea typeface="微软雅黑" pitchFamily="34" charset="-122"/>
              </a:rPr>
              <a:t>《中华人民共和国安全生产法》第九十九条</a:t>
            </a:r>
            <a:endParaRPr lang="zh-CN" altLang="en-US" sz="1200" dirty="0">
              <a:solidFill>
                <a:schemeClr val="tx1">
                  <a:lumMod val="95000"/>
                  <a:lumOff val="5000"/>
                </a:schemeClr>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wheel(4)">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500"/>
                            </p:stCondLst>
                            <p:childTnLst>
                              <p:par>
                                <p:cTn id="31" presetID="2" presetClass="entr" presetSubtype="1"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ppt_x"/>
                                          </p:val>
                                        </p:tav>
                                        <p:tav tm="100000">
                                          <p:val>
                                            <p:strVal val="#ppt_x"/>
                                          </p:val>
                                        </p:tav>
                                      </p:tavLst>
                                    </p:anim>
                                    <p:anim calcmode="lin" valueType="num">
                                      <p:cBhvr additive="base">
                                        <p:cTn id="34" dur="500" fill="hold"/>
                                        <p:tgtEl>
                                          <p:spTgt spid="79"/>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32" presetClass="emph" presetSubtype="0" fill="hold" grpId="1" nodeType="afterEffect">
                                  <p:stCondLst>
                                    <p:cond delay="0"/>
                                  </p:stCondLst>
                                  <p:childTnLst>
                                    <p:animRot by="120000">
                                      <p:cBhvr>
                                        <p:cTn id="37" dur="50" fill="hold">
                                          <p:stCondLst>
                                            <p:cond delay="0"/>
                                          </p:stCondLst>
                                        </p:cTn>
                                        <p:tgtEl>
                                          <p:spTgt spid="79"/>
                                        </p:tgtEl>
                                        <p:attrNameLst>
                                          <p:attrName>r</p:attrName>
                                        </p:attrNameLst>
                                      </p:cBhvr>
                                    </p:animRot>
                                    <p:animRot by="-240000">
                                      <p:cBhvr>
                                        <p:cTn id="38" dur="100" fill="hold">
                                          <p:stCondLst>
                                            <p:cond delay="100"/>
                                          </p:stCondLst>
                                        </p:cTn>
                                        <p:tgtEl>
                                          <p:spTgt spid="79"/>
                                        </p:tgtEl>
                                        <p:attrNameLst>
                                          <p:attrName>r</p:attrName>
                                        </p:attrNameLst>
                                      </p:cBhvr>
                                    </p:animRot>
                                    <p:animRot by="240000">
                                      <p:cBhvr>
                                        <p:cTn id="39" dur="100" fill="hold">
                                          <p:stCondLst>
                                            <p:cond delay="200"/>
                                          </p:stCondLst>
                                        </p:cTn>
                                        <p:tgtEl>
                                          <p:spTgt spid="79"/>
                                        </p:tgtEl>
                                        <p:attrNameLst>
                                          <p:attrName>r</p:attrName>
                                        </p:attrNameLst>
                                      </p:cBhvr>
                                    </p:animRot>
                                    <p:animRot by="-240000">
                                      <p:cBhvr>
                                        <p:cTn id="40" dur="100" fill="hold">
                                          <p:stCondLst>
                                            <p:cond delay="300"/>
                                          </p:stCondLst>
                                        </p:cTn>
                                        <p:tgtEl>
                                          <p:spTgt spid="79"/>
                                        </p:tgtEl>
                                        <p:attrNameLst>
                                          <p:attrName>r</p:attrName>
                                        </p:attrNameLst>
                                      </p:cBhvr>
                                    </p:animRot>
                                    <p:animRot by="120000">
                                      <p:cBhvr>
                                        <p:cTn id="41" dur="100" fill="hold">
                                          <p:stCondLst>
                                            <p:cond delay="400"/>
                                          </p:stCondLst>
                                        </p:cTn>
                                        <p:tgtEl>
                                          <p:spTgt spid="79"/>
                                        </p:tgtEl>
                                        <p:attrNameLst>
                                          <p:attrName>r</p:attrName>
                                        </p:attrNameLst>
                                      </p:cBhvr>
                                    </p:animRot>
                                  </p:childTnLst>
                                </p:cTn>
                              </p:par>
                            </p:childTnLst>
                          </p:cTn>
                        </p:par>
                        <p:par>
                          <p:cTn id="42" fill="hold">
                            <p:stCondLst>
                              <p:cond delay="2500"/>
                            </p:stCondLst>
                            <p:childTnLst>
                              <p:par>
                                <p:cTn id="43" presetID="18" presetClass="entr" presetSubtype="9"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strips(upLeft)">
                                      <p:cBhvr>
                                        <p:cTn id="45" dur="500"/>
                                        <p:tgtEl>
                                          <p:spTgt spid="81"/>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32" presetClass="emph" presetSubtype="0" fill="hold" grpId="1" nodeType="afterEffect">
                                  <p:stCondLst>
                                    <p:cond delay="0"/>
                                  </p:stCondLst>
                                  <p:childTnLst>
                                    <p:animRot by="120000">
                                      <p:cBhvr>
                                        <p:cTn id="53" dur="50" fill="hold">
                                          <p:stCondLst>
                                            <p:cond delay="0"/>
                                          </p:stCondLst>
                                        </p:cTn>
                                        <p:tgtEl>
                                          <p:spTgt spid="78"/>
                                        </p:tgtEl>
                                        <p:attrNameLst>
                                          <p:attrName>r</p:attrName>
                                        </p:attrNameLst>
                                      </p:cBhvr>
                                    </p:animRot>
                                    <p:animRot by="-240000">
                                      <p:cBhvr>
                                        <p:cTn id="54" dur="100" fill="hold">
                                          <p:stCondLst>
                                            <p:cond delay="100"/>
                                          </p:stCondLst>
                                        </p:cTn>
                                        <p:tgtEl>
                                          <p:spTgt spid="78"/>
                                        </p:tgtEl>
                                        <p:attrNameLst>
                                          <p:attrName>r</p:attrName>
                                        </p:attrNameLst>
                                      </p:cBhvr>
                                    </p:animRot>
                                    <p:animRot by="240000">
                                      <p:cBhvr>
                                        <p:cTn id="55" dur="100" fill="hold">
                                          <p:stCondLst>
                                            <p:cond delay="200"/>
                                          </p:stCondLst>
                                        </p:cTn>
                                        <p:tgtEl>
                                          <p:spTgt spid="78"/>
                                        </p:tgtEl>
                                        <p:attrNameLst>
                                          <p:attrName>r</p:attrName>
                                        </p:attrNameLst>
                                      </p:cBhvr>
                                    </p:animRot>
                                    <p:animRot by="-240000">
                                      <p:cBhvr>
                                        <p:cTn id="56" dur="100" fill="hold">
                                          <p:stCondLst>
                                            <p:cond delay="300"/>
                                          </p:stCondLst>
                                        </p:cTn>
                                        <p:tgtEl>
                                          <p:spTgt spid="78"/>
                                        </p:tgtEl>
                                        <p:attrNameLst>
                                          <p:attrName>r</p:attrName>
                                        </p:attrNameLst>
                                      </p:cBhvr>
                                    </p:animRot>
                                    <p:animRot by="120000">
                                      <p:cBhvr>
                                        <p:cTn id="57" dur="100" fill="hold">
                                          <p:stCondLst>
                                            <p:cond delay="400"/>
                                          </p:stCondLst>
                                        </p:cTn>
                                        <p:tgtEl>
                                          <p:spTgt spid="78"/>
                                        </p:tgtEl>
                                        <p:attrNameLst>
                                          <p:attrName>r</p:attrName>
                                        </p:attrNameLst>
                                      </p:cBhvr>
                                    </p:animRot>
                                  </p:childTnLst>
                                </p:cTn>
                              </p:par>
                            </p:childTnLst>
                          </p:cTn>
                        </p:par>
                        <p:par>
                          <p:cTn id="58" fill="hold">
                            <p:stCondLst>
                              <p:cond delay="4000"/>
                            </p:stCondLst>
                            <p:childTnLst>
                              <p:par>
                                <p:cTn id="59" presetID="18" presetClass="entr" presetSubtype="9"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trips(upLeft)">
                                      <p:cBhvr>
                                        <p:cTn id="61" dur="500"/>
                                        <p:tgtEl>
                                          <p:spTgt spid="80"/>
                                        </p:tgtEl>
                                      </p:cBhvr>
                                    </p:animEffect>
                                  </p:childTnLst>
                                </p:cTn>
                              </p:par>
                            </p:childTnLst>
                          </p:cTn>
                        </p:par>
                        <p:par>
                          <p:cTn id="62" fill="hold">
                            <p:stCondLst>
                              <p:cond delay="4500"/>
                            </p:stCondLst>
                            <p:childTnLst>
                              <p:par>
                                <p:cTn id="63" presetID="2" presetClass="entr" presetSubtype="1" fill="hold" grpId="0" nodeType="after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ppt_x"/>
                                          </p:val>
                                        </p:tav>
                                        <p:tav tm="100000">
                                          <p:val>
                                            <p:strVal val="#ppt_x"/>
                                          </p:val>
                                        </p:tav>
                                      </p:tavLst>
                                    </p:anim>
                                    <p:anim calcmode="lin" valueType="num">
                                      <p:cBhvr additive="base">
                                        <p:cTn id="66" dur="500" fill="hold"/>
                                        <p:tgtEl>
                                          <p:spTgt spid="82"/>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32" presetClass="emph" presetSubtype="0" fill="hold" grpId="1" nodeType="afterEffect">
                                  <p:stCondLst>
                                    <p:cond delay="0"/>
                                  </p:stCondLst>
                                  <p:childTnLst>
                                    <p:animRot by="120000">
                                      <p:cBhvr>
                                        <p:cTn id="69" dur="50" fill="hold">
                                          <p:stCondLst>
                                            <p:cond delay="0"/>
                                          </p:stCondLst>
                                        </p:cTn>
                                        <p:tgtEl>
                                          <p:spTgt spid="82"/>
                                        </p:tgtEl>
                                        <p:attrNameLst>
                                          <p:attrName>r</p:attrName>
                                        </p:attrNameLst>
                                      </p:cBhvr>
                                    </p:animRot>
                                    <p:animRot by="-240000">
                                      <p:cBhvr>
                                        <p:cTn id="70" dur="100" fill="hold">
                                          <p:stCondLst>
                                            <p:cond delay="100"/>
                                          </p:stCondLst>
                                        </p:cTn>
                                        <p:tgtEl>
                                          <p:spTgt spid="82"/>
                                        </p:tgtEl>
                                        <p:attrNameLst>
                                          <p:attrName>r</p:attrName>
                                        </p:attrNameLst>
                                      </p:cBhvr>
                                    </p:animRot>
                                    <p:animRot by="240000">
                                      <p:cBhvr>
                                        <p:cTn id="71" dur="100" fill="hold">
                                          <p:stCondLst>
                                            <p:cond delay="200"/>
                                          </p:stCondLst>
                                        </p:cTn>
                                        <p:tgtEl>
                                          <p:spTgt spid="82"/>
                                        </p:tgtEl>
                                        <p:attrNameLst>
                                          <p:attrName>r</p:attrName>
                                        </p:attrNameLst>
                                      </p:cBhvr>
                                    </p:animRot>
                                    <p:animRot by="-240000">
                                      <p:cBhvr>
                                        <p:cTn id="72" dur="100" fill="hold">
                                          <p:stCondLst>
                                            <p:cond delay="300"/>
                                          </p:stCondLst>
                                        </p:cTn>
                                        <p:tgtEl>
                                          <p:spTgt spid="82"/>
                                        </p:tgtEl>
                                        <p:attrNameLst>
                                          <p:attrName>r</p:attrName>
                                        </p:attrNameLst>
                                      </p:cBhvr>
                                    </p:animRot>
                                    <p:animRot by="120000">
                                      <p:cBhvr>
                                        <p:cTn id="73" dur="100" fill="hold">
                                          <p:stCondLst>
                                            <p:cond delay="400"/>
                                          </p:stCondLst>
                                        </p:cTn>
                                        <p:tgtEl>
                                          <p:spTgt spid="82"/>
                                        </p:tgtEl>
                                        <p:attrNameLst>
                                          <p:attrName>r</p:attrName>
                                        </p:attrNameLst>
                                      </p:cBhvr>
                                    </p:animRot>
                                  </p:childTnLst>
                                </p:cTn>
                              </p:par>
                            </p:childTnLst>
                          </p:cTn>
                        </p:par>
                        <p:par>
                          <p:cTn id="74" fill="hold">
                            <p:stCondLst>
                              <p:cond delay="5500"/>
                            </p:stCondLst>
                            <p:childTnLst>
                              <p:par>
                                <p:cTn id="75" presetID="18" presetClass="entr" presetSubtype="9"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strips(upLeft)">
                                      <p:cBhvr>
                                        <p:cTn id="77" dur="500"/>
                                        <p:tgtEl>
                                          <p:spTgt spid="83"/>
                                        </p:tgtEl>
                                      </p:cBhvr>
                                    </p:animEffect>
                                  </p:childTnLst>
                                </p:cTn>
                              </p:par>
                            </p:childTnLst>
                          </p:cTn>
                        </p:par>
                        <p:par>
                          <p:cTn id="78" fill="hold">
                            <p:stCondLst>
                              <p:cond delay="6000"/>
                            </p:stCondLst>
                            <p:childTnLst>
                              <p:par>
                                <p:cTn id="79" presetID="2" presetClass="exit" presetSubtype="2" fill="hold" grpId="1" nodeType="afterEffect">
                                  <p:stCondLst>
                                    <p:cond delay="0"/>
                                  </p:stCondLst>
                                  <p:childTnLst>
                                    <p:anim calcmode="lin" valueType="num">
                                      <p:cBhvr additive="base">
                                        <p:cTn id="80" dur="500"/>
                                        <p:tgtEl>
                                          <p:spTgt spid="57"/>
                                        </p:tgtEl>
                                        <p:attrNameLst>
                                          <p:attrName>ppt_x</p:attrName>
                                        </p:attrNameLst>
                                      </p:cBhvr>
                                      <p:tavLst>
                                        <p:tav tm="0">
                                          <p:val>
                                            <p:strVal val="ppt_x"/>
                                          </p:val>
                                        </p:tav>
                                        <p:tav tm="100000">
                                          <p:val>
                                            <p:strVal val="1+ppt_w/2"/>
                                          </p:val>
                                        </p:tav>
                                      </p:tavLst>
                                    </p:anim>
                                    <p:anim calcmode="lin" valueType="num">
                                      <p:cBhvr additive="base">
                                        <p:cTn id="81" dur="500"/>
                                        <p:tgtEl>
                                          <p:spTgt spid="57"/>
                                        </p:tgtEl>
                                        <p:attrNameLst>
                                          <p:attrName>ppt_y</p:attrName>
                                        </p:attrNameLst>
                                      </p:cBhvr>
                                      <p:tavLst>
                                        <p:tav tm="0">
                                          <p:val>
                                            <p:strVal val="ppt_y"/>
                                          </p:val>
                                        </p:tav>
                                        <p:tav tm="100000">
                                          <p:val>
                                            <p:strVal val="ppt_y"/>
                                          </p:val>
                                        </p:tav>
                                      </p:tavLst>
                                    </p:anim>
                                    <p:set>
                                      <p:cBhvr>
                                        <p:cTn id="82" dur="1" fill="hold">
                                          <p:stCondLst>
                                            <p:cond delay="499"/>
                                          </p:stCondLst>
                                        </p:cTn>
                                        <p:tgtEl>
                                          <p:spTgt spid="57"/>
                                        </p:tgtEl>
                                        <p:attrNameLst>
                                          <p:attrName>style.visibility</p:attrName>
                                        </p:attrNameLst>
                                      </p:cBhvr>
                                      <p:to>
                                        <p:strVal val="hidden"/>
                                      </p:to>
                                    </p:set>
                                  </p:childTnLst>
                                </p:cTn>
                              </p:par>
                            </p:childTnLst>
                          </p:cTn>
                        </p:par>
                        <p:par>
                          <p:cTn id="83" fill="hold">
                            <p:stCondLst>
                              <p:cond delay="6500"/>
                            </p:stCondLst>
                            <p:childTnLst>
                              <p:par>
                                <p:cTn id="84" presetID="52" presetClass="exit" presetSubtype="0" fill="hold" nodeType="afterEffect">
                                  <p:stCondLst>
                                    <p:cond delay="0"/>
                                  </p:stCondLst>
                                  <p:childTnLst>
                                    <p:animScale>
                                      <p:cBhvr>
                                        <p:cTn id="85" dur="1000" accel="50000">
                                          <p:stCondLst>
                                            <p:cond delay="0"/>
                                          </p:stCondLst>
                                        </p:cTn>
                                        <p:tgtEl>
                                          <p:spTgt spid="7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6" dur="1000" accel="50000">
                                          <p:stCondLst>
                                            <p:cond delay="0"/>
                                          </p:stCondLst>
                                        </p:cTn>
                                        <p:tgtEl>
                                          <p:spTgt spid="73"/>
                                        </p:tgtEl>
                                        <p:attrNameLst>
                                          <p:attrName>ppt_x</p:attrName>
                                          <p:attrName>ppt_y</p:attrName>
                                        </p:attrNameLst>
                                      </p:cBhvr>
                                    </p:animMotion>
                                    <p:animEffect transition="out" filter="fade">
                                      <p:cBhvr>
                                        <p:cTn id="87" dur="1000"/>
                                        <p:tgtEl>
                                          <p:spTgt spid="73"/>
                                        </p:tgtEl>
                                      </p:cBhvr>
                                    </p:animEffect>
                                    <p:set>
                                      <p:cBhvr>
                                        <p:cTn id="88" dur="1" fill="hold">
                                          <p:stCondLst>
                                            <p:cond delay="999"/>
                                          </p:stCondLst>
                                        </p:cTn>
                                        <p:tgtEl>
                                          <p:spTgt spid="73"/>
                                        </p:tgtEl>
                                        <p:attrNameLst>
                                          <p:attrName>style.visibility</p:attrName>
                                        </p:attrNameLst>
                                      </p:cBhvr>
                                      <p:to>
                                        <p:strVal val="hidden"/>
                                      </p:to>
                                    </p:set>
                                  </p:childTnLst>
                                </p:cTn>
                              </p:par>
                              <p:par>
                                <p:cTn id="89" presetID="52" presetClass="exit" presetSubtype="0" fill="hold" nodeType="withEffect">
                                  <p:stCondLst>
                                    <p:cond delay="250"/>
                                  </p:stCondLst>
                                  <p:childTnLst>
                                    <p:animScale>
                                      <p:cBhvr>
                                        <p:cTn id="90" dur="1000" accel="50000">
                                          <p:stCondLst>
                                            <p:cond delay="0"/>
                                          </p:stCondLst>
                                        </p:cTn>
                                        <p:tgtEl>
                                          <p:spTgt spid="5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1" dur="1000" accel="50000">
                                          <p:stCondLst>
                                            <p:cond delay="0"/>
                                          </p:stCondLst>
                                        </p:cTn>
                                        <p:tgtEl>
                                          <p:spTgt spid="58"/>
                                        </p:tgtEl>
                                        <p:attrNameLst>
                                          <p:attrName>ppt_x</p:attrName>
                                          <p:attrName>ppt_y</p:attrName>
                                        </p:attrNameLst>
                                      </p:cBhvr>
                                    </p:animMotion>
                                    <p:animEffect transition="out" filter="fade">
                                      <p:cBhvr>
                                        <p:cTn id="92" dur="1000"/>
                                        <p:tgtEl>
                                          <p:spTgt spid="58"/>
                                        </p:tgtEl>
                                      </p:cBhvr>
                                    </p:animEffect>
                                    <p:set>
                                      <p:cBhvr>
                                        <p:cTn id="93" dur="1" fill="hold">
                                          <p:stCondLst>
                                            <p:cond delay="999"/>
                                          </p:stCondLst>
                                        </p:cTn>
                                        <p:tgtEl>
                                          <p:spTgt spid="58"/>
                                        </p:tgtEl>
                                        <p:attrNameLst>
                                          <p:attrName>style.visibility</p:attrName>
                                        </p:attrNameLst>
                                      </p:cBhvr>
                                      <p:to>
                                        <p:strVal val="hidden"/>
                                      </p:to>
                                    </p:set>
                                  </p:childTnLst>
                                </p:cTn>
                              </p:par>
                              <p:par>
                                <p:cTn id="94" presetID="52" presetClass="exit" presetSubtype="0" fill="hold" nodeType="withEffect">
                                  <p:stCondLst>
                                    <p:cond delay="500"/>
                                  </p:stCondLst>
                                  <p:childTnLst>
                                    <p:animScale>
                                      <p:cBhvr>
                                        <p:cTn id="95" dur="1000" accel="50000">
                                          <p:stCondLst>
                                            <p:cond delay="0"/>
                                          </p:stCondLst>
                                        </p:cTn>
                                        <p:tgtEl>
                                          <p:spTgt spid="6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6" dur="1000" accel="50000">
                                          <p:stCondLst>
                                            <p:cond delay="0"/>
                                          </p:stCondLst>
                                        </p:cTn>
                                        <p:tgtEl>
                                          <p:spTgt spid="63"/>
                                        </p:tgtEl>
                                        <p:attrNameLst>
                                          <p:attrName>ppt_x</p:attrName>
                                          <p:attrName>ppt_y</p:attrName>
                                        </p:attrNameLst>
                                      </p:cBhvr>
                                    </p:animMotion>
                                    <p:animEffect transition="out" filter="fade">
                                      <p:cBhvr>
                                        <p:cTn id="97" dur="1000"/>
                                        <p:tgtEl>
                                          <p:spTgt spid="63"/>
                                        </p:tgtEl>
                                      </p:cBhvr>
                                    </p:animEffect>
                                    <p:set>
                                      <p:cBhvr>
                                        <p:cTn id="98" dur="1" fill="hold">
                                          <p:stCondLst>
                                            <p:cond delay="999"/>
                                          </p:stCondLst>
                                        </p:cTn>
                                        <p:tgtEl>
                                          <p:spTgt spid="63"/>
                                        </p:tgtEl>
                                        <p:attrNameLst>
                                          <p:attrName>style.visibility</p:attrName>
                                        </p:attrNameLst>
                                      </p:cBhvr>
                                      <p:to>
                                        <p:strVal val="hidden"/>
                                      </p:to>
                                    </p:set>
                                  </p:childTnLst>
                                </p:cTn>
                              </p:par>
                            </p:childTnLst>
                          </p:cTn>
                        </p:par>
                        <p:par>
                          <p:cTn id="99" fill="hold">
                            <p:stCondLst>
                              <p:cond delay="7500"/>
                            </p:stCondLst>
                            <p:childTnLst>
                              <p:par>
                                <p:cTn id="100" presetID="2" presetClass="exit" presetSubtype="4" fill="hold" grpId="2" nodeType="afterEffect">
                                  <p:stCondLst>
                                    <p:cond delay="0"/>
                                  </p:stCondLst>
                                  <p:childTnLst>
                                    <p:anim calcmode="lin" valueType="num">
                                      <p:cBhvr additive="base">
                                        <p:cTn id="101" dur="500"/>
                                        <p:tgtEl>
                                          <p:spTgt spid="79"/>
                                        </p:tgtEl>
                                        <p:attrNameLst>
                                          <p:attrName>ppt_x</p:attrName>
                                        </p:attrNameLst>
                                      </p:cBhvr>
                                      <p:tavLst>
                                        <p:tav tm="0">
                                          <p:val>
                                            <p:strVal val="ppt_x"/>
                                          </p:val>
                                        </p:tav>
                                        <p:tav tm="100000">
                                          <p:val>
                                            <p:strVal val="ppt_x"/>
                                          </p:val>
                                        </p:tav>
                                      </p:tavLst>
                                    </p:anim>
                                    <p:anim calcmode="lin" valueType="num">
                                      <p:cBhvr additive="base">
                                        <p:cTn id="102" dur="500"/>
                                        <p:tgtEl>
                                          <p:spTgt spid="79"/>
                                        </p:tgtEl>
                                        <p:attrNameLst>
                                          <p:attrName>ppt_y</p:attrName>
                                        </p:attrNameLst>
                                      </p:cBhvr>
                                      <p:tavLst>
                                        <p:tav tm="0">
                                          <p:val>
                                            <p:strVal val="ppt_y"/>
                                          </p:val>
                                        </p:tav>
                                        <p:tav tm="100000">
                                          <p:val>
                                            <p:strVal val="1+ppt_h/2"/>
                                          </p:val>
                                        </p:tav>
                                      </p:tavLst>
                                    </p:anim>
                                    <p:set>
                                      <p:cBhvr>
                                        <p:cTn id="103" dur="1" fill="hold">
                                          <p:stCondLst>
                                            <p:cond delay="499"/>
                                          </p:stCondLst>
                                        </p:cTn>
                                        <p:tgtEl>
                                          <p:spTgt spid="79"/>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81"/>
                                        </p:tgtEl>
                                        <p:attrNameLst>
                                          <p:attrName>ppt_x</p:attrName>
                                        </p:attrNameLst>
                                      </p:cBhvr>
                                      <p:tavLst>
                                        <p:tav tm="0">
                                          <p:val>
                                            <p:strVal val="ppt_x"/>
                                          </p:val>
                                        </p:tav>
                                        <p:tav tm="100000">
                                          <p:val>
                                            <p:strVal val="ppt_x"/>
                                          </p:val>
                                        </p:tav>
                                      </p:tavLst>
                                    </p:anim>
                                    <p:anim calcmode="lin" valueType="num">
                                      <p:cBhvr additive="base">
                                        <p:cTn id="106" dur="500"/>
                                        <p:tgtEl>
                                          <p:spTgt spid="81"/>
                                        </p:tgtEl>
                                        <p:attrNameLst>
                                          <p:attrName>ppt_y</p:attrName>
                                        </p:attrNameLst>
                                      </p:cBhvr>
                                      <p:tavLst>
                                        <p:tav tm="0">
                                          <p:val>
                                            <p:strVal val="ppt_y"/>
                                          </p:val>
                                        </p:tav>
                                        <p:tav tm="100000">
                                          <p:val>
                                            <p:strVal val="1+ppt_h/2"/>
                                          </p:val>
                                        </p:tav>
                                      </p:tavLst>
                                    </p:anim>
                                    <p:set>
                                      <p:cBhvr>
                                        <p:cTn id="107" dur="1" fill="hold">
                                          <p:stCondLst>
                                            <p:cond delay="499"/>
                                          </p:stCondLst>
                                        </p:cTn>
                                        <p:tgtEl>
                                          <p:spTgt spid="81"/>
                                        </p:tgtEl>
                                        <p:attrNameLst>
                                          <p:attrName>style.visibility</p:attrName>
                                        </p:attrNameLst>
                                      </p:cBhvr>
                                      <p:to>
                                        <p:strVal val="hidden"/>
                                      </p:to>
                                    </p:set>
                                  </p:childTnLst>
                                </p:cTn>
                              </p:par>
                              <p:par>
                                <p:cTn id="108" presetID="2" presetClass="exit" presetSubtype="4" fill="hold" grpId="2" nodeType="withEffect">
                                  <p:stCondLst>
                                    <p:cond delay="0"/>
                                  </p:stCondLst>
                                  <p:childTnLst>
                                    <p:anim calcmode="lin" valueType="num">
                                      <p:cBhvr additive="base">
                                        <p:cTn id="109" dur="500"/>
                                        <p:tgtEl>
                                          <p:spTgt spid="82"/>
                                        </p:tgtEl>
                                        <p:attrNameLst>
                                          <p:attrName>ppt_x</p:attrName>
                                        </p:attrNameLst>
                                      </p:cBhvr>
                                      <p:tavLst>
                                        <p:tav tm="0">
                                          <p:val>
                                            <p:strVal val="ppt_x"/>
                                          </p:val>
                                        </p:tav>
                                        <p:tav tm="100000">
                                          <p:val>
                                            <p:strVal val="ppt_x"/>
                                          </p:val>
                                        </p:tav>
                                      </p:tavLst>
                                    </p:anim>
                                    <p:anim calcmode="lin" valueType="num">
                                      <p:cBhvr additive="base">
                                        <p:cTn id="110" dur="500"/>
                                        <p:tgtEl>
                                          <p:spTgt spid="82"/>
                                        </p:tgtEl>
                                        <p:attrNameLst>
                                          <p:attrName>ppt_y</p:attrName>
                                        </p:attrNameLst>
                                      </p:cBhvr>
                                      <p:tavLst>
                                        <p:tav tm="0">
                                          <p:val>
                                            <p:strVal val="ppt_y"/>
                                          </p:val>
                                        </p:tav>
                                        <p:tav tm="100000">
                                          <p:val>
                                            <p:strVal val="1+ppt_h/2"/>
                                          </p:val>
                                        </p:tav>
                                      </p:tavLst>
                                    </p:anim>
                                    <p:set>
                                      <p:cBhvr>
                                        <p:cTn id="111" dur="1" fill="hold">
                                          <p:stCondLst>
                                            <p:cond delay="499"/>
                                          </p:stCondLst>
                                        </p:cTn>
                                        <p:tgtEl>
                                          <p:spTgt spid="82"/>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500"/>
                                        <p:tgtEl>
                                          <p:spTgt spid="83"/>
                                        </p:tgtEl>
                                        <p:attrNameLst>
                                          <p:attrName>ppt_x</p:attrName>
                                        </p:attrNameLst>
                                      </p:cBhvr>
                                      <p:tavLst>
                                        <p:tav tm="0">
                                          <p:val>
                                            <p:strVal val="ppt_x"/>
                                          </p:val>
                                        </p:tav>
                                        <p:tav tm="100000">
                                          <p:val>
                                            <p:strVal val="ppt_x"/>
                                          </p:val>
                                        </p:tav>
                                      </p:tavLst>
                                    </p:anim>
                                    <p:anim calcmode="lin" valueType="num">
                                      <p:cBhvr additive="base">
                                        <p:cTn id="114" dur="500"/>
                                        <p:tgtEl>
                                          <p:spTgt spid="83"/>
                                        </p:tgtEl>
                                        <p:attrNameLst>
                                          <p:attrName>ppt_y</p:attrName>
                                        </p:attrNameLst>
                                      </p:cBhvr>
                                      <p:tavLst>
                                        <p:tav tm="0">
                                          <p:val>
                                            <p:strVal val="ppt_y"/>
                                          </p:val>
                                        </p:tav>
                                        <p:tav tm="100000">
                                          <p:val>
                                            <p:strVal val="1+ppt_h/2"/>
                                          </p:val>
                                        </p:tav>
                                      </p:tavLst>
                                    </p:anim>
                                    <p:set>
                                      <p:cBhvr>
                                        <p:cTn id="115" dur="1" fill="hold">
                                          <p:stCondLst>
                                            <p:cond delay="499"/>
                                          </p:stCondLst>
                                        </p:cTn>
                                        <p:tgtEl>
                                          <p:spTgt spid="83"/>
                                        </p:tgtEl>
                                        <p:attrNameLst>
                                          <p:attrName>style.visibility</p:attrName>
                                        </p:attrNameLst>
                                      </p:cBhvr>
                                      <p:to>
                                        <p:strVal val="hidden"/>
                                      </p:to>
                                    </p:set>
                                  </p:childTnLst>
                                </p:cTn>
                              </p:par>
                              <p:par>
                                <p:cTn id="116" presetID="2" presetClass="exit" presetSubtype="1" fill="hold" grpId="2" nodeType="withEffect">
                                  <p:stCondLst>
                                    <p:cond delay="0"/>
                                  </p:stCondLst>
                                  <p:childTnLst>
                                    <p:anim calcmode="lin" valueType="num">
                                      <p:cBhvr additive="base">
                                        <p:cTn id="117" dur="500"/>
                                        <p:tgtEl>
                                          <p:spTgt spid="78"/>
                                        </p:tgtEl>
                                        <p:attrNameLst>
                                          <p:attrName>ppt_x</p:attrName>
                                        </p:attrNameLst>
                                      </p:cBhvr>
                                      <p:tavLst>
                                        <p:tav tm="0">
                                          <p:val>
                                            <p:strVal val="ppt_x"/>
                                          </p:val>
                                        </p:tav>
                                        <p:tav tm="100000">
                                          <p:val>
                                            <p:strVal val="ppt_x"/>
                                          </p:val>
                                        </p:tav>
                                      </p:tavLst>
                                    </p:anim>
                                    <p:anim calcmode="lin" valueType="num">
                                      <p:cBhvr additive="base">
                                        <p:cTn id="118" dur="500"/>
                                        <p:tgtEl>
                                          <p:spTgt spid="78"/>
                                        </p:tgtEl>
                                        <p:attrNameLst>
                                          <p:attrName>ppt_y</p:attrName>
                                        </p:attrNameLst>
                                      </p:cBhvr>
                                      <p:tavLst>
                                        <p:tav tm="0">
                                          <p:val>
                                            <p:strVal val="ppt_y"/>
                                          </p:val>
                                        </p:tav>
                                        <p:tav tm="100000">
                                          <p:val>
                                            <p:strVal val="0-ppt_h/2"/>
                                          </p:val>
                                        </p:tav>
                                      </p:tavLst>
                                    </p:anim>
                                    <p:set>
                                      <p:cBhvr>
                                        <p:cTn id="119" dur="1" fill="hold">
                                          <p:stCondLst>
                                            <p:cond delay="499"/>
                                          </p:stCondLst>
                                        </p:cTn>
                                        <p:tgtEl>
                                          <p:spTgt spid="78"/>
                                        </p:tgtEl>
                                        <p:attrNameLst>
                                          <p:attrName>style.visibility</p:attrName>
                                        </p:attrNameLst>
                                      </p:cBhvr>
                                      <p:to>
                                        <p:strVal val="hidden"/>
                                      </p:to>
                                    </p:set>
                                  </p:childTnLst>
                                </p:cTn>
                              </p:par>
                              <p:par>
                                <p:cTn id="120" presetID="2" presetClass="exit" presetSubtype="1" fill="hold" grpId="1" nodeType="withEffect">
                                  <p:stCondLst>
                                    <p:cond delay="0"/>
                                  </p:stCondLst>
                                  <p:childTnLst>
                                    <p:anim calcmode="lin" valueType="num">
                                      <p:cBhvr additive="base">
                                        <p:cTn id="121" dur="500"/>
                                        <p:tgtEl>
                                          <p:spTgt spid="80"/>
                                        </p:tgtEl>
                                        <p:attrNameLst>
                                          <p:attrName>ppt_x</p:attrName>
                                        </p:attrNameLst>
                                      </p:cBhvr>
                                      <p:tavLst>
                                        <p:tav tm="0">
                                          <p:val>
                                            <p:strVal val="ppt_x"/>
                                          </p:val>
                                        </p:tav>
                                        <p:tav tm="100000">
                                          <p:val>
                                            <p:strVal val="ppt_x"/>
                                          </p:val>
                                        </p:tav>
                                      </p:tavLst>
                                    </p:anim>
                                    <p:anim calcmode="lin" valueType="num">
                                      <p:cBhvr additive="base">
                                        <p:cTn id="122" dur="500"/>
                                        <p:tgtEl>
                                          <p:spTgt spid="80"/>
                                        </p:tgtEl>
                                        <p:attrNameLst>
                                          <p:attrName>ppt_y</p:attrName>
                                        </p:attrNameLst>
                                      </p:cBhvr>
                                      <p:tavLst>
                                        <p:tav tm="0">
                                          <p:val>
                                            <p:strVal val="ppt_y"/>
                                          </p:val>
                                        </p:tav>
                                        <p:tav tm="100000">
                                          <p:val>
                                            <p:strVal val="0-ppt_h/2"/>
                                          </p:val>
                                        </p:tav>
                                      </p:tavLst>
                                    </p:anim>
                                    <p:set>
                                      <p:cBhvr>
                                        <p:cTn id="123"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57" grpId="0" animBg="1"/>
      <p:bldP spid="57" grpId="1" animBg="1"/>
      <p:bldP spid="78" grpId="0" bldLvl="0" animBg="1"/>
      <p:bldP spid="78" grpId="1" bldLvl="0" animBg="1"/>
      <p:bldP spid="78" grpId="2" bldLvl="0" animBg="1"/>
      <p:bldP spid="79" grpId="0" animBg="1"/>
      <p:bldP spid="79" grpId="1" animBg="1"/>
      <p:bldP spid="79" grpId="2" animBg="1"/>
      <p:bldP spid="80" grpId="0"/>
      <p:bldP spid="80" grpId="1"/>
      <p:bldP spid="81" grpId="0"/>
      <p:bldP spid="81" grpId="1"/>
      <p:bldP spid="82" grpId="0" bldLvl="0" animBg="1"/>
      <p:bldP spid="82" grpId="1" bldLvl="0" animBg="1"/>
      <p:bldP spid="82" grpId="2" bldLvl="0" animBg="1"/>
      <p:bldP spid="83" grpId="0"/>
      <p:bldP spid="8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3135" y="139700"/>
            <a:ext cx="6726555"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200" b="0" i="0" dirty="0">
                <a:latin typeface="方正毡笔黑简体" panose="03000509000000000000" pitchFamily="65" charset="-122"/>
                <a:ea typeface="方正毡笔黑简体" panose="03000509000000000000" pitchFamily="65" charset="-122"/>
              </a:rPr>
              <a:t>2</a:t>
            </a:r>
            <a:r>
              <a:rPr lang="zh-CN" altLang="en-US" sz="1200" b="0" i="0" dirty="0">
                <a:latin typeface="方正毡笔黑简体" panose="03000509000000000000" pitchFamily="65" charset="-122"/>
                <a:ea typeface="方正毡笔黑简体" panose="03000509000000000000" pitchFamily="65" charset="-122"/>
              </a:rPr>
              <a:t>、生产经营单位对安全设备（特种设备、消防类安全设备等除外）的安装、使用不符合国家标准或者行业标准。</a:t>
            </a:r>
            <a:endParaRPr lang="zh-CN" altLang="en-US" sz="1200" b="0" i="0" dirty="0">
              <a:latin typeface="方正毡笔黑简体" panose="03000509000000000000" pitchFamily="65" charset="-122"/>
              <a:ea typeface="方正毡笔黑简体" panose="03000509000000000000" pitchFamily="65" charset="-122"/>
            </a:endParaRPr>
          </a:p>
        </p:txBody>
      </p:sp>
      <p:sp>
        <p:nvSpPr>
          <p:cNvPr id="37" name="AutoShape 3"/>
          <p:cNvSpPr>
            <a:spLocks noChangeArrowheads="1"/>
          </p:cNvSpPr>
          <p:nvPr/>
        </p:nvSpPr>
        <p:spPr bwMode="auto">
          <a:xfrm>
            <a:off x="3552887" y="725184"/>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itchFamily="34" charset="-122"/>
              <a:ea typeface="微软雅黑" pitchFamily="34" charset="-122"/>
            </a:endParaRPr>
          </a:p>
        </p:txBody>
      </p:sp>
      <p:sp>
        <p:nvSpPr>
          <p:cNvPr id="39" name="Text Box 4"/>
          <p:cNvSpPr txBox="1">
            <a:spLocks noChangeArrowheads="1"/>
          </p:cNvSpPr>
          <p:nvPr/>
        </p:nvSpPr>
        <p:spPr bwMode="auto">
          <a:xfrm>
            <a:off x="3552597" y="698823"/>
            <a:ext cx="1610072" cy="306705"/>
          </a:xfrm>
          <a:prstGeom prst="rect">
            <a:avLst/>
          </a:prstGeom>
          <a:solidFill>
            <a:srgbClr val="0070C0"/>
          </a:solidFill>
          <a:ln>
            <a:noFill/>
          </a:ln>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400" dirty="0" smtClean="0">
                <a:solidFill>
                  <a:srgbClr val="FFFFFF"/>
                </a:solidFill>
                <a:latin typeface="Arial" panose="02080604020202020204" pitchFamily="34" charset="0"/>
                <a:ea typeface="华文细黑" panose="02010600040101010101" pitchFamily="2" charset="-122"/>
              </a:rPr>
              <a:t>防控措施</a:t>
            </a:r>
            <a:endParaRPr lang="zh-CN" altLang="en-US" sz="1400" dirty="0" smtClean="0">
              <a:solidFill>
                <a:srgbClr val="FFFFFF"/>
              </a:solidFill>
              <a:latin typeface="Arial" panose="02080604020202020204" pitchFamily="34" charset="0"/>
              <a:ea typeface="华文细黑" panose="02010600040101010101" pitchFamily="2" charset="-122"/>
            </a:endParaRPr>
          </a:p>
        </p:txBody>
      </p:sp>
      <p:sp>
        <p:nvSpPr>
          <p:cNvPr id="40" name="AutoShape 5"/>
          <p:cNvSpPr>
            <a:spLocks noChangeArrowheads="1"/>
          </p:cNvSpPr>
          <p:nvPr/>
        </p:nvSpPr>
        <p:spPr bwMode="auto">
          <a:xfrm>
            <a:off x="1909445" y="1087120"/>
            <a:ext cx="4906010" cy="1253490"/>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l" defTabSz="914400" eaLnBrk="1" fontAlgn="base" latinLnBrk="0" hangingPunct="1">
              <a:lnSpc>
                <a:spcPct val="12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srgbClr val="000000"/>
                </a:solidFill>
                <a:effectLst/>
                <a:uLnTx/>
                <a:uFillTx/>
                <a:latin typeface="Arial" panose="02080604020202020204" pitchFamily="34" charset="0"/>
                <a:ea typeface="华文细黑" panose="02010600040101010101" pitchFamily="2" charset="-122"/>
              </a:rPr>
              <a:t>1.督促生产经营单位加强有关安全生产法律法规学习。2.建议生产经营单位建立健全设备（含安全设备）管理制度，指定专人负责安全设备安装、使用管理。3.建议生产经营单位将依法安装、使用安全设备等作为隐患排查治理内容，定期排查整改相关问题。4.加强监督检查，督促生产经营单位加强安全设备管理，依法安装、使用安全设备。5.适时发布典型案例，警示生产经营单位认真贯彻执行有关安全生产法律法规规定，加强对安全设备安装、使用管理。</a:t>
            </a:r>
            <a:endParaRPr kumimoji="0" lang="zh-CN" altLang="en-US" sz="1000" b="0" i="0" u="none" strike="noStrike" kern="0" cap="none" spc="0" normalizeH="0" baseline="0" noProof="0" dirty="0" smtClean="0">
              <a:ln>
                <a:noFill/>
              </a:ln>
              <a:solidFill>
                <a:srgbClr val="000000"/>
              </a:solidFill>
              <a:effectLst/>
              <a:uLnTx/>
              <a:uFillTx/>
              <a:latin typeface="Arial" panose="02080604020202020204" pitchFamily="34" charset="0"/>
              <a:ea typeface="华文细黑" panose="02010600040101010101" pitchFamily="2" charset="-122"/>
            </a:endParaRPr>
          </a:p>
        </p:txBody>
      </p:sp>
      <p:sp>
        <p:nvSpPr>
          <p:cNvPr id="44" name="AutoShape 9"/>
          <p:cNvSpPr>
            <a:spLocks noChangeArrowheads="1"/>
          </p:cNvSpPr>
          <p:nvPr/>
        </p:nvSpPr>
        <p:spPr bwMode="auto">
          <a:xfrm>
            <a:off x="837810" y="2759055"/>
            <a:ext cx="1607186"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itchFamily="34" charset="-122"/>
              <a:ea typeface="微软雅黑" pitchFamily="34" charset="-122"/>
            </a:endParaRPr>
          </a:p>
        </p:txBody>
      </p:sp>
      <p:sp>
        <p:nvSpPr>
          <p:cNvPr id="45" name="Text Box 10"/>
          <p:cNvSpPr txBox="1">
            <a:spLocks noChangeArrowheads="1"/>
          </p:cNvSpPr>
          <p:nvPr/>
        </p:nvSpPr>
        <p:spPr bwMode="auto">
          <a:xfrm>
            <a:off x="837811" y="2750485"/>
            <a:ext cx="1611515" cy="306705"/>
          </a:xfrm>
          <a:prstGeom prst="rect">
            <a:avLst/>
          </a:prstGeom>
          <a:solidFill>
            <a:srgbClr val="0070C0"/>
          </a:solidFill>
          <a:ln>
            <a:noFill/>
          </a:ln>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400" dirty="0" smtClean="0">
                <a:solidFill>
                  <a:srgbClr val="FFFFFF"/>
                </a:solidFill>
                <a:latin typeface="Arial" panose="02080604020202020204" pitchFamily="34" charset="0"/>
                <a:ea typeface="华文细黑" panose="02010600040101010101" pitchFamily="2" charset="-122"/>
              </a:rPr>
              <a:t>法律依据</a:t>
            </a:r>
            <a:endParaRPr lang="en-US" sz="1400" dirty="0" smtClean="0">
              <a:solidFill>
                <a:srgbClr val="FFFFFF"/>
              </a:solidFill>
              <a:latin typeface="Arial" panose="02080604020202020204" pitchFamily="34" charset="0"/>
              <a:ea typeface="华文细黑" panose="02010600040101010101" pitchFamily="2" charset="-122"/>
            </a:endParaRPr>
          </a:p>
        </p:txBody>
      </p:sp>
      <p:sp>
        <p:nvSpPr>
          <p:cNvPr id="46" name="AutoShape 11"/>
          <p:cNvSpPr>
            <a:spLocks noChangeArrowheads="1"/>
          </p:cNvSpPr>
          <p:nvPr/>
        </p:nvSpPr>
        <p:spPr bwMode="auto">
          <a:xfrm>
            <a:off x="553085" y="3110865"/>
            <a:ext cx="2237740" cy="1229360"/>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80604020202020204" pitchFamily="34" charset="0"/>
                <a:ea typeface="华文细黑" panose="02010600040101010101" pitchFamily="2" charset="-122"/>
              </a:rPr>
              <a:t>《中华人民共和国安全生产法》第三十六条第一款  安全设备的设计、制造、安装、使用、检测、维修、改造和报废，应当符合国家标准或者行业标准。</a:t>
            </a:r>
            <a:endParaRPr kumimoji="0" lang="zh-CN" altLang="en-US" sz="1200" b="0" i="0" u="none" strike="noStrike" kern="0" cap="none" spc="0" normalizeH="0" baseline="0" noProof="0" smtClean="0">
              <a:ln>
                <a:noFill/>
              </a:ln>
              <a:solidFill>
                <a:srgbClr val="000000"/>
              </a:solidFill>
              <a:effectLst/>
              <a:uLnTx/>
              <a:uFillTx/>
              <a:latin typeface="Arial" panose="02080604020202020204" pitchFamily="34" charset="0"/>
              <a:ea typeface="华文细黑" panose="02010600040101010101" pitchFamily="2" charset="-122"/>
            </a:endParaRPr>
          </a:p>
        </p:txBody>
      </p:sp>
      <p:sp>
        <p:nvSpPr>
          <p:cNvPr id="47" name="AutoShape 12"/>
          <p:cNvSpPr>
            <a:spLocks noChangeArrowheads="1"/>
          </p:cNvSpPr>
          <p:nvPr/>
        </p:nvSpPr>
        <p:spPr bwMode="auto">
          <a:xfrm>
            <a:off x="5985423" y="2759055"/>
            <a:ext cx="1605744"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itchFamily="34" charset="-122"/>
              <a:ea typeface="微软雅黑" pitchFamily="34" charset="-122"/>
            </a:endParaRPr>
          </a:p>
        </p:txBody>
      </p:sp>
      <p:sp>
        <p:nvSpPr>
          <p:cNvPr id="48" name="Text Box 13"/>
          <p:cNvSpPr txBox="1">
            <a:spLocks noChangeArrowheads="1"/>
          </p:cNvSpPr>
          <p:nvPr/>
        </p:nvSpPr>
        <p:spPr bwMode="auto">
          <a:xfrm>
            <a:off x="5980628" y="2745356"/>
            <a:ext cx="1610072" cy="306705"/>
          </a:xfrm>
          <a:prstGeom prst="rect">
            <a:avLst/>
          </a:prstGeom>
          <a:solidFill>
            <a:srgbClr val="0070C0"/>
          </a:solidFill>
          <a:ln>
            <a:noFill/>
          </a:ln>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400" dirty="0" smtClean="0">
                <a:solidFill>
                  <a:srgbClr val="FFFFFF"/>
                </a:solidFill>
                <a:latin typeface="Arial" panose="02080604020202020204" pitchFamily="34" charset="0"/>
                <a:ea typeface="华文细黑" panose="02010600040101010101" pitchFamily="2" charset="-122"/>
              </a:rPr>
              <a:t>法律后果</a:t>
            </a:r>
            <a:endParaRPr lang="en-US" sz="1400" dirty="0" smtClean="0">
              <a:solidFill>
                <a:srgbClr val="FFFFFF"/>
              </a:solidFill>
              <a:latin typeface="Arial" panose="02080604020202020204" pitchFamily="34" charset="0"/>
              <a:ea typeface="华文细黑" panose="02010600040101010101" pitchFamily="2" charset="-122"/>
            </a:endParaRPr>
          </a:p>
        </p:txBody>
      </p:sp>
      <p:sp>
        <p:nvSpPr>
          <p:cNvPr id="49" name="AutoShape 14"/>
          <p:cNvSpPr>
            <a:spLocks noChangeArrowheads="1"/>
          </p:cNvSpPr>
          <p:nvPr/>
        </p:nvSpPr>
        <p:spPr bwMode="auto">
          <a:xfrm>
            <a:off x="5740400" y="3110865"/>
            <a:ext cx="2274570" cy="1229360"/>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rgbClr val="000000"/>
                </a:solidFill>
                <a:effectLst/>
                <a:uLnTx/>
                <a:uFillTx/>
                <a:latin typeface="Arial" panose="02080604020202020204" pitchFamily="34" charset="0"/>
                <a:ea typeface="华文细黑" panose="02010600040101010101" pitchFamily="2" charset="-122"/>
              </a:rPr>
              <a:t>《中华人民共和国安全生产法》第九十九条</a:t>
            </a:r>
            <a:endParaRPr kumimoji="0" lang="zh-CN" altLang="en-US" sz="1200" b="0" i="0" u="none" strike="noStrike" kern="0" cap="none" spc="0" normalizeH="0" baseline="0" noProof="0" smtClean="0">
              <a:ln>
                <a:noFill/>
              </a:ln>
              <a:solidFill>
                <a:srgbClr val="000000"/>
              </a:solidFill>
              <a:effectLst/>
              <a:uLnTx/>
              <a:uFillTx/>
              <a:latin typeface="Arial" panose="02080604020202020204" pitchFamily="34" charset="0"/>
              <a:ea typeface="华文细黑" panose="02010600040101010101" pitchFamily="2" charset="-122"/>
            </a:endParaRPr>
          </a:p>
        </p:txBody>
      </p:sp>
      <p:cxnSp>
        <p:nvCxnSpPr>
          <p:cNvPr id="54" name="AutoShape 19"/>
          <p:cNvCxnSpPr>
            <a:cxnSpLocks noChangeShapeType="1"/>
          </p:cNvCxnSpPr>
          <p:nvPr/>
        </p:nvCxnSpPr>
        <p:spPr bwMode="auto">
          <a:xfrm rot="5400000">
            <a:off x="2818207" y="1189421"/>
            <a:ext cx="369525"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56" name="AutoShape 19"/>
          <p:cNvCxnSpPr>
            <a:cxnSpLocks noChangeShapeType="1"/>
          </p:cNvCxnSpPr>
          <p:nvPr/>
        </p:nvCxnSpPr>
        <p:spPr bwMode="auto">
          <a:xfrm rot="16200000" flipH="1">
            <a:off x="5515528" y="1191918"/>
            <a:ext cx="418971"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anim calcmode="lin" valueType="num">
                                      <p:cBhvr>
                                        <p:cTn id="11" dur="500" fill="hold"/>
                                        <p:tgtEl>
                                          <p:spTgt spid="37"/>
                                        </p:tgtEl>
                                        <p:attrNameLst>
                                          <p:attrName>ppt_x</p:attrName>
                                        </p:attrNameLst>
                                      </p:cBhvr>
                                      <p:tavLst>
                                        <p:tav tm="0">
                                          <p:val>
                                            <p:strVal val="#ppt_x"/>
                                          </p:val>
                                        </p:tav>
                                        <p:tav tm="100000">
                                          <p:val>
                                            <p:strVal val="#ppt_x"/>
                                          </p:val>
                                        </p:tav>
                                      </p:tavLst>
                                    </p:anim>
                                    <p:anim calcmode="lin" valueType="num">
                                      <p:cBhvr>
                                        <p:cTn id="12" dur="500" fill="hold"/>
                                        <p:tgtEl>
                                          <p:spTgt spid="3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anim calcmode="lin" valueType="num">
                                      <p:cBhvr>
                                        <p:cTn id="16" dur="500" fill="hold"/>
                                        <p:tgtEl>
                                          <p:spTgt spid="40"/>
                                        </p:tgtEl>
                                        <p:attrNameLst>
                                          <p:attrName>ppt_x</p:attrName>
                                        </p:attrNameLst>
                                      </p:cBhvr>
                                      <p:tavLst>
                                        <p:tav tm="0">
                                          <p:val>
                                            <p:strVal val="#ppt_x"/>
                                          </p:val>
                                        </p:tav>
                                        <p:tav tm="100000">
                                          <p:val>
                                            <p:strVal val="#ppt_x"/>
                                          </p:val>
                                        </p:tav>
                                      </p:tavLst>
                                    </p:anim>
                                    <p:anim calcmode="lin" valueType="num">
                                      <p:cBhvr>
                                        <p:cTn id="17" dur="500" fill="hold"/>
                                        <p:tgtEl>
                                          <p:spTgt spid="4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strVal val="#ppt_x"/>
                                          </p:val>
                                        </p:tav>
                                        <p:tav tm="100000">
                                          <p:val>
                                            <p:strVal val="#ppt_x"/>
                                          </p:val>
                                        </p:tav>
                                      </p:tavLst>
                                    </p:anim>
                                    <p:anim calcmode="lin" valueType="num">
                                      <p:cBhvr>
                                        <p:cTn id="23" dur="500" fill="hold"/>
                                        <p:tgtEl>
                                          <p:spTgt spid="3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par>
                                <p:cTn id="28" presetID="22" presetClass="entr" presetSubtype="1"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anim calcmode="lin" valueType="num">
                                      <p:cBhvr>
                                        <p:cTn id="35" dur="500" fill="hold"/>
                                        <p:tgtEl>
                                          <p:spTgt spid="44"/>
                                        </p:tgtEl>
                                        <p:attrNameLst>
                                          <p:attrName>ppt_x</p:attrName>
                                        </p:attrNameLst>
                                      </p:cBhvr>
                                      <p:tavLst>
                                        <p:tav tm="0">
                                          <p:val>
                                            <p:strVal val="#ppt_x"/>
                                          </p:val>
                                        </p:tav>
                                        <p:tav tm="100000">
                                          <p:val>
                                            <p:strVal val="#ppt_x"/>
                                          </p:val>
                                        </p:tav>
                                      </p:tavLst>
                                    </p:anim>
                                    <p:anim calcmode="lin" valueType="num">
                                      <p:cBhvr>
                                        <p:cTn id="36" dur="5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anim calcmode="lin" valueType="num">
                                      <p:cBhvr>
                                        <p:cTn id="46" dur="500" fill="hold"/>
                                        <p:tgtEl>
                                          <p:spTgt spid="49"/>
                                        </p:tgtEl>
                                        <p:attrNameLst>
                                          <p:attrName>ppt_x</p:attrName>
                                        </p:attrNameLst>
                                      </p:cBhvr>
                                      <p:tavLst>
                                        <p:tav tm="0">
                                          <p:val>
                                            <p:strVal val="#ppt_x"/>
                                          </p:val>
                                        </p:tav>
                                        <p:tav tm="100000">
                                          <p:val>
                                            <p:strVal val="#ppt_x"/>
                                          </p:val>
                                        </p:tav>
                                      </p:tavLst>
                                    </p:anim>
                                    <p:anim calcmode="lin" valueType="num">
                                      <p:cBhvr>
                                        <p:cTn id="47" dur="500" fill="hold"/>
                                        <p:tgtEl>
                                          <p:spTgt spid="4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anim calcmode="lin" valueType="num">
                                      <p:cBhvr>
                                        <p:cTn id="51" dur="500" fill="hold"/>
                                        <p:tgtEl>
                                          <p:spTgt spid="47"/>
                                        </p:tgtEl>
                                        <p:attrNameLst>
                                          <p:attrName>ppt_x</p:attrName>
                                        </p:attrNameLst>
                                      </p:cBhvr>
                                      <p:tavLst>
                                        <p:tav tm="0">
                                          <p:val>
                                            <p:strVal val="#ppt_x"/>
                                          </p:val>
                                        </p:tav>
                                        <p:tav tm="100000">
                                          <p:val>
                                            <p:strVal val="#ppt_x"/>
                                          </p:val>
                                        </p:tav>
                                      </p:tavLst>
                                    </p:anim>
                                    <p:anim calcmode="lin" valueType="num">
                                      <p:cBhvr>
                                        <p:cTn id="52" dur="5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5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Scale>
                                      <p:cBhvr>
                                        <p:cTn id="56"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45"/>
                                        </p:tgtEl>
                                        <p:attrNameLst>
                                          <p:attrName>ppt_x</p:attrName>
                                          <p:attrName>ppt_y</p:attrName>
                                        </p:attrNameLst>
                                      </p:cBhvr>
                                    </p:animMotion>
                                    <p:animEffect transition="in" filter="fade">
                                      <p:cBhvr>
                                        <p:cTn id="58" dur="500"/>
                                        <p:tgtEl>
                                          <p:spTgt spid="45"/>
                                        </p:tgtEl>
                                      </p:cBhvr>
                                    </p:animEffect>
                                  </p:childTnLst>
                                </p:cTn>
                              </p:par>
                              <p:par>
                                <p:cTn id="59" presetID="52" presetClass="entr" presetSubtype="0" fill="hold" grpId="0" nodeType="withEffect">
                                  <p:stCondLst>
                                    <p:cond delay="500"/>
                                  </p:stCondLst>
                                  <p:childTnLst>
                                    <p:set>
                                      <p:cBhvr>
                                        <p:cTn id="60" dur="1" fill="hold">
                                          <p:stCondLst>
                                            <p:cond delay="0"/>
                                          </p:stCondLst>
                                        </p:cTn>
                                        <p:tgtEl>
                                          <p:spTgt spid="48"/>
                                        </p:tgtEl>
                                        <p:attrNameLst>
                                          <p:attrName>style.visibility</p:attrName>
                                        </p:attrNameLst>
                                      </p:cBhvr>
                                      <p:to>
                                        <p:strVal val="visible"/>
                                      </p:to>
                                    </p:set>
                                    <p:animScale>
                                      <p:cBhvr>
                                        <p:cTn id="61"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48"/>
                                        </p:tgtEl>
                                        <p:attrNameLst>
                                          <p:attrName>ppt_x</p:attrName>
                                          <p:attrName>ppt_y</p:attrName>
                                        </p:attrNameLst>
                                      </p:cBhvr>
                                    </p:animMotion>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7" grpId="0" bldLvl="0" animBg="1"/>
      <p:bldP spid="39" grpId="0" bldLvl="0" animBg="1"/>
      <p:bldP spid="40" grpId="0" bldLvl="0" animBg="1"/>
      <p:bldP spid="44" grpId="0" animBg="1"/>
      <p:bldP spid="45" grpId="0" bldLvl="0" animBg="1"/>
      <p:bldP spid="46" grpId="0" bldLvl="0" animBg="1"/>
      <p:bldP spid="47" grpId="0" animBg="1"/>
      <p:bldP spid="48" grpId="0" bldLvl="0" animBg="1"/>
      <p:bldP spid="4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766445" y="267335"/>
            <a:ext cx="71450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200" b="0" i="0" dirty="0">
                <a:latin typeface="方正毡笔黑简体" panose="03000509000000000000" pitchFamily="65" charset="-122"/>
                <a:ea typeface="方正毡笔黑简体" panose="03000509000000000000" pitchFamily="65" charset="-122"/>
              </a:rPr>
              <a:t>3</a:t>
            </a:r>
            <a:r>
              <a:rPr lang="zh-CN" altLang="en-US" sz="1200" b="0" i="0" dirty="0">
                <a:latin typeface="方正毡笔黑简体" panose="03000509000000000000" pitchFamily="65" charset="-122"/>
                <a:ea typeface="方正毡笔黑简体" panose="03000509000000000000" pitchFamily="65" charset="-122"/>
              </a:rPr>
              <a:t>、生产经营单位未对安全设备（特种设备、消防类安全设备等除外）进行经常性维护、保养和定期检测。</a:t>
            </a:r>
            <a:endParaRPr lang="zh-CN" altLang="en-US" sz="1200" b="0" i="0" dirty="0">
              <a:latin typeface="方正毡笔黑简体" panose="03000509000000000000" pitchFamily="65" charset="-122"/>
              <a:ea typeface="方正毡笔黑简体" panose="03000509000000000000" pitchFamily="65" charset="-122"/>
            </a:endParaRPr>
          </a:p>
        </p:txBody>
      </p:sp>
      <p:grpSp>
        <p:nvGrpSpPr>
          <p:cNvPr id="45" name="组合 1"/>
          <p:cNvGrpSpPr/>
          <p:nvPr/>
        </p:nvGrpSpPr>
        <p:grpSpPr bwMode="auto">
          <a:xfrm>
            <a:off x="202565" y="2025015"/>
            <a:ext cx="1195388" cy="1177925"/>
            <a:chOff x="944563" y="2652713"/>
            <a:chExt cx="1195387" cy="1177925"/>
          </a:xfrm>
        </p:grpSpPr>
        <p:grpSp>
          <p:nvGrpSpPr>
            <p:cNvPr id="46" name="Group 5"/>
            <p:cNvGrpSpPr/>
            <p:nvPr/>
          </p:nvGrpSpPr>
          <p:grpSpPr bwMode="auto">
            <a:xfrm>
              <a:off x="944563" y="2652713"/>
              <a:ext cx="1181100" cy="1177925"/>
              <a:chOff x="0" y="0"/>
              <a:chExt cx="1288" cy="1286"/>
            </a:xfrm>
          </p:grpSpPr>
          <p:grpSp>
            <p:nvGrpSpPr>
              <p:cNvPr id="48" name="Group 6"/>
              <p:cNvGrpSpPr/>
              <p:nvPr/>
            </p:nvGrpSpPr>
            <p:grpSpPr bwMode="auto">
              <a:xfrm rot="650306">
                <a:off x="0" y="0"/>
                <a:ext cx="1288" cy="1286"/>
                <a:chOff x="0" y="0"/>
                <a:chExt cx="1136" cy="1134"/>
              </a:xfrm>
            </p:grpSpPr>
            <p:sp>
              <p:nvSpPr>
                <p:cNvPr id="51" name="Oval 7"/>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52" name="Oval 8"/>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49"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50"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47" name="Rectangle 25"/>
            <p:cNvSpPr>
              <a:spLocks noChangeArrowheads="1"/>
            </p:cNvSpPr>
            <p:nvPr/>
          </p:nvSpPr>
          <p:spPr bwMode="auto">
            <a:xfrm>
              <a:off x="968376" y="2855913"/>
              <a:ext cx="1171574"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法律依据</a:t>
              </a:r>
              <a:endParaRPr lang="zh-CN" altLang="en-US" b="1" kern="0" dirty="0">
                <a:solidFill>
                  <a:schemeClr val="bg1"/>
                </a:solidFill>
              </a:endParaRPr>
            </a:p>
          </p:txBody>
        </p:sp>
      </p:grpSp>
      <p:grpSp>
        <p:nvGrpSpPr>
          <p:cNvPr id="53" name="组合 2"/>
          <p:cNvGrpSpPr/>
          <p:nvPr/>
        </p:nvGrpSpPr>
        <p:grpSpPr bwMode="auto">
          <a:xfrm>
            <a:off x="3110548" y="1851343"/>
            <a:ext cx="1584325" cy="1581150"/>
            <a:chOff x="3838575" y="2451100"/>
            <a:chExt cx="1584325" cy="1581150"/>
          </a:xfrm>
        </p:grpSpPr>
        <p:grpSp>
          <p:nvGrpSpPr>
            <p:cNvPr id="54" name="Group 11"/>
            <p:cNvGrpSpPr/>
            <p:nvPr/>
          </p:nvGrpSpPr>
          <p:grpSpPr bwMode="auto">
            <a:xfrm>
              <a:off x="3838575" y="2451100"/>
              <a:ext cx="1584325" cy="1581150"/>
              <a:chOff x="0" y="0"/>
              <a:chExt cx="1288" cy="1286"/>
            </a:xfrm>
          </p:grpSpPr>
          <p:grpSp>
            <p:nvGrpSpPr>
              <p:cNvPr id="56" name="Group 12"/>
              <p:cNvGrpSpPr/>
              <p:nvPr/>
            </p:nvGrpSpPr>
            <p:grpSpPr bwMode="auto">
              <a:xfrm rot="650306">
                <a:off x="0" y="0"/>
                <a:ext cx="1288" cy="1286"/>
                <a:chOff x="0" y="0"/>
                <a:chExt cx="1136" cy="1134"/>
              </a:xfrm>
            </p:grpSpPr>
            <p:sp>
              <p:nvSpPr>
                <p:cNvPr id="59" name="Oval 13"/>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60" name="Oval 14"/>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57"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58"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55" name="Rectangle 26"/>
            <p:cNvSpPr>
              <a:spLocks noChangeArrowheads="1"/>
            </p:cNvSpPr>
            <p:nvPr/>
          </p:nvSpPr>
          <p:spPr bwMode="auto">
            <a:xfrm>
              <a:off x="4044950" y="2855912"/>
              <a:ext cx="1171575"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防范措施</a:t>
              </a:r>
              <a:endParaRPr lang="zh-CN" altLang="en-US" b="1" kern="0" dirty="0">
                <a:solidFill>
                  <a:schemeClr val="bg1"/>
                </a:solidFill>
              </a:endParaRPr>
            </a:p>
          </p:txBody>
        </p:sp>
      </p:grpSp>
      <p:grpSp>
        <p:nvGrpSpPr>
          <p:cNvPr id="61" name="Group 76"/>
          <p:cNvGrpSpPr/>
          <p:nvPr/>
        </p:nvGrpSpPr>
        <p:grpSpPr bwMode="auto">
          <a:xfrm>
            <a:off x="6882130" y="2053590"/>
            <a:ext cx="1181100" cy="1177925"/>
            <a:chOff x="4495" y="1364"/>
            <a:chExt cx="744" cy="742"/>
          </a:xfrm>
        </p:grpSpPr>
        <p:grpSp>
          <p:nvGrpSpPr>
            <p:cNvPr id="62" name="Group 17"/>
            <p:cNvGrpSpPr/>
            <p:nvPr/>
          </p:nvGrpSpPr>
          <p:grpSpPr bwMode="auto">
            <a:xfrm>
              <a:off x="4495" y="1364"/>
              <a:ext cx="744" cy="742"/>
              <a:chOff x="0" y="0"/>
              <a:chExt cx="1288" cy="1286"/>
            </a:xfrm>
          </p:grpSpPr>
          <p:grpSp>
            <p:nvGrpSpPr>
              <p:cNvPr id="64" name="Group 18"/>
              <p:cNvGrpSpPr/>
              <p:nvPr/>
            </p:nvGrpSpPr>
            <p:grpSpPr bwMode="auto">
              <a:xfrm rot="650306">
                <a:off x="0" y="0"/>
                <a:ext cx="1288" cy="1286"/>
                <a:chOff x="0" y="0"/>
                <a:chExt cx="1136" cy="1134"/>
              </a:xfrm>
            </p:grpSpPr>
            <p:sp>
              <p:nvSpPr>
                <p:cNvPr id="67" name="Oval 19"/>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68" name="Oval 20"/>
                <p:cNvSpPr>
                  <a:spLocks noChangeArrowheads="1"/>
                </p:cNvSpPr>
                <p:nvPr/>
              </p:nvSpPr>
              <p:spPr bwMode="auto">
                <a:xfrm>
                  <a:off x="64" y="62"/>
                  <a:ext cx="1008" cy="1010"/>
                </a:xfrm>
                <a:prstGeom prst="ellipse">
                  <a:avLst/>
                </a:prstGeom>
                <a:gradFill rotWithShape="1">
                  <a:gsLst>
                    <a:gs pos="0">
                      <a:srgbClr val="2180C1"/>
                    </a:gs>
                    <a:gs pos="100000">
                      <a:srgbClr val="0846AC"/>
                    </a:gs>
                  </a:gsLst>
                  <a:lin ang="5400000" scaled="1"/>
                </a:gra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65"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66"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63" name="Rectangle 27"/>
            <p:cNvSpPr>
              <a:spLocks noChangeArrowheads="1"/>
            </p:cNvSpPr>
            <p:nvPr/>
          </p:nvSpPr>
          <p:spPr bwMode="auto">
            <a:xfrm>
              <a:off x="4498" y="1492"/>
              <a:ext cx="738" cy="485"/>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法律后果</a:t>
              </a:r>
              <a:endParaRPr lang="zh-CN" altLang="en-US" b="1" kern="0" dirty="0">
                <a:solidFill>
                  <a:schemeClr val="bg1"/>
                </a:solidFill>
              </a:endParaRPr>
            </a:p>
          </p:txBody>
        </p:sp>
      </p:grpSp>
      <p:sp>
        <p:nvSpPr>
          <p:cNvPr id="69" name="Rectangle 28"/>
          <p:cNvSpPr>
            <a:spLocks noChangeArrowheads="1"/>
          </p:cNvSpPr>
          <p:nvPr/>
        </p:nvSpPr>
        <p:spPr bwMode="auto">
          <a:xfrm>
            <a:off x="1403985" y="1249045"/>
            <a:ext cx="1675765" cy="1281430"/>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000" b="0" kern="0" dirty="0"/>
              <a:t>《中华人民共和国安全生产法》第三十六条第二款生产经营场所和员工宿舍应当设有符合紧急疏散要求、标志明显、保持畅通的出口、疏散通道。</a:t>
            </a:r>
            <a:endParaRPr lang="zh-CN" altLang="en-US" sz="1000" b="0" kern="0" dirty="0"/>
          </a:p>
        </p:txBody>
      </p:sp>
      <p:sp>
        <p:nvSpPr>
          <p:cNvPr id="70" name="Rectangle 29"/>
          <p:cNvSpPr>
            <a:spLocks noChangeArrowheads="1"/>
          </p:cNvSpPr>
          <p:nvPr/>
        </p:nvSpPr>
        <p:spPr bwMode="auto">
          <a:xfrm>
            <a:off x="1406525" y="2643505"/>
            <a:ext cx="1673225" cy="675640"/>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000" b="0" kern="0" dirty="0">
                <a:sym typeface="+mn-ea"/>
              </a:rPr>
              <a:t>禁止占用、锁闭、封堵生产经营场所或者员工宿舍的出口、疏散通道。</a:t>
            </a:r>
            <a:endParaRPr lang="zh-CN" altLang="en-US" sz="1000" b="0" kern="0" dirty="0">
              <a:sym typeface="+mn-ea"/>
            </a:endParaRPr>
          </a:p>
        </p:txBody>
      </p:sp>
      <p:sp>
        <p:nvSpPr>
          <p:cNvPr id="71" name="Rectangle 30"/>
          <p:cNvSpPr>
            <a:spLocks noChangeArrowheads="1"/>
          </p:cNvSpPr>
          <p:nvPr/>
        </p:nvSpPr>
        <p:spPr bwMode="auto">
          <a:xfrm>
            <a:off x="4716145" y="1131570"/>
            <a:ext cx="2065655" cy="1261745"/>
          </a:xfrm>
          <a:prstGeom prst="rect">
            <a:avLst/>
          </a:prstGeom>
          <a:noFill/>
          <a:ln>
            <a:noFill/>
          </a:ln>
          <a:effectLst/>
        </p:spPr>
        <p:txBody>
          <a:bodyPr anchor="ctr"/>
          <a:lstStyle/>
          <a:p>
            <a:pPr algn="l" eaLnBrk="1" fontAlgn="auto" hangingPunct="1">
              <a:lnSpc>
                <a:spcPct val="150000"/>
              </a:lnSpc>
              <a:spcBef>
                <a:spcPts val="0"/>
              </a:spcBef>
              <a:spcAft>
                <a:spcPts val="0"/>
              </a:spcAft>
              <a:buClrTx/>
              <a:buSzTx/>
              <a:buFontTx/>
              <a:defRPr/>
            </a:pPr>
            <a:r>
              <a:rPr lang="zh-CN" altLang="en-US" sz="900" kern="0" dirty="0"/>
              <a:t>1</a:t>
            </a:r>
            <a:r>
              <a:rPr lang="zh-CN" altLang="en-US" sz="900" b="0" kern="0" dirty="0"/>
              <a:t>.督促生产经营单位加强有关安全生产法律法规学习。2.建议生产经营单位建立健全设备（含安全设备）管理制度，指定人员负责安全设备维护保养、定期检测。3.建议生产经营单位将是否依法维护保养、定期检测安全设备作为隐患排查治理内容，及时排查整治相关问题。</a:t>
            </a:r>
            <a:endParaRPr lang="zh-CN" altLang="en-US" sz="900" b="0" kern="0" dirty="0"/>
          </a:p>
        </p:txBody>
      </p:sp>
      <p:sp>
        <p:nvSpPr>
          <p:cNvPr id="72" name="Rectangle 31"/>
          <p:cNvSpPr>
            <a:spLocks noChangeArrowheads="1"/>
          </p:cNvSpPr>
          <p:nvPr/>
        </p:nvSpPr>
        <p:spPr bwMode="auto">
          <a:xfrm>
            <a:off x="4716145" y="2615565"/>
            <a:ext cx="2065655" cy="1531620"/>
          </a:xfrm>
          <a:prstGeom prst="rect">
            <a:avLst/>
          </a:prstGeom>
          <a:noFill/>
          <a:ln>
            <a:noFill/>
          </a:ln>
          <a:effectLst/>
        </p:spPr>
        <p:txBody>
          <a:bodyPr anchor="ctr"/>
          <a:lstStyle/>
          <a:p>
            <a:pPr algn="l" eaLnBrk="1" fontAlgn="auto" hangingPunct="1">
              <a:lnSpc>
                <a:spcPct val="150000"/>
              </a:lnSpc>
              <a:spcBef>
                <a:spcPts val="0"/>
              </a:spcBef>
              <a:spcAft>
                <a:spcPts val="0"/>
              </a:spcAft>
              <a:buClrTx/>
              <a:buSzTx/>
              <a:buFontTx/>
              <a:defRPr/>
            </a:pPr>
            <a:r>
              <a:rPr lang="zh-CN" altLang="en-US" sz="900" b="0" kern="0" dirty="0"/>
              <a:t>4.加强监督检查，督促生产经营单位加强安全设备管理，依法对安全设备进行维护保养、定期检测。5.适时发布典型案例，警示生产经营单位认真贯彻执行有关安全生产法律法规规定，加强安全设备维护、保养和定期检测。</a:t>
            </a:r>
            <a:endParaRPr lang="zh-CN" altLang="en-US" sz="900" b="0" kern="0" dirty="0"/>
          </a:p>
        </p:txBody>
      </p:sp>
      <p:sp>
        <p:nvSpPr>
          <p:cNvPr id="73" name="Oval 32"/>
          <p:cNvSpPr>
            <a:spLocks noChangeArrowheads="1"/>
          </p:cNvSpPr>
          <p:nvPr/>
        </p:nvSpPr>
        <p:spPr bwMode="auto">
          <a:xfrm>
            <a:off x="609600" y="3703638"/>
            <a:ext cx="1563688"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4" name="Oval 33"/>
          <p:cNvSpPr>
            <a:spLocks noChangeArrowheads="1"/>
          </p:cNvSpPr>
          <p:nvPr/>
        </p:nvSpPr>
        <p:spPr bwMode="auto">
          <a:xfrm>
            <a:off x="3305175" y="3692525"/>
            <a:ext cx="2520950" cy="249238"/>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5" name="Oval 32"/>
          <p:cNvSpPr>
            <a:spLocks noChangeArrowheads="1"/>
          </p:cNvSpPr>
          <p:nvPr/>
        </p:nvSpPr>
        <p:spPr bwMode="auto">
          <a:xfrm>
            <a:off x="6865938" y="3703638"/>
            <a:ext cx="1563687"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76" name="Line 23"/>
          <p:cNvSpPr>
            <a:spLocks noChangeShapeType="1"/>
          </p:cNvSpPr>
          <p:nvPr/>
        </p:nvSpPr>
        <p:spPr bwMode="auto">
          <a:xfrm>
            <a:off x="1397953" y="2615248"/>
            <a:ext cx="1712912"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77" name="Line 24"/>
          <p:cNvSpPr>
            <a:spLocks noChangeShapeType="1"/>
          </p:cNvSpPr>
          <p:nvPr/>
        </p:nvSpPr>
        <p:spPr bwMode="auto">
          <a:xfrm>
            <a:off x="4725670" y="2597785"/>
            <a:ext cx="2118995" cy="1270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3" name="Line 24"/>
          <p:cNvSpPr>
            <a:spLocks noChangeShapeType="1"/>
          </p:cNvSpPr>
          <p:nvPr/>
        </p:nvSpPr>
        <p:spPr bwMode="auto">
          <a:xfrm flipV="1">
            <a:off x="8100695" y="2629535"/>
            <a:ext cx="870585" cy="2032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4" name="Rectangle 31"/>
          <p:cNvSpPr>
            <a:spLocks noChangeArrowheads="1"/>
          </p:cNvSpPr>
          <p:nvPr/>
        </p:nvSpPr>
        <p:spPr bwMode="auto">
          <a:xfrm>
            <a:off x="8121650" y="1494790"/>
            <a:ext cx="771525" cy="1102995"/>
          </a:xfrm>
          <a:prstGeom prst="rect">
            <a:avLst/>
          </a:prstGeom>
          <a:noFill/>
          <a:ln>
            <a:noFill/>
          </a:ln>
          <a:effectLst/>
        </p:spPr>
        <p:txBody>
          <a:bodyPr anchor="ctr"/>
          <a:p>
            <a:pPr algn="l" eaLnBrk="1" fontAlgn="auto" hangingPunct="1">
              <a:lnSpc>
                <a:spcPct val="150000"/>
              </a:lnSpc>
              <a:spcBef>
                <a:spcPts val="0"/>
              </a:spcBef>
              <a:spcAft>
                <a:spcPts val="0"/>
              </a:spcAft>
              <a:buClrTx/>
              <a:buSzTx/>
              <a:buFontTx/>
              <a:defRPr/>
            </a:pPr>
            <a:r>
              <a:rPr lang="zh-CN" altLang="en-US" sz="900" b="0" kern="0" dirty="0"/>
              <a:t>《中华人民共和国安全生产法》第九十九条</a:t>
            </a:r>
            <a:endParaRPr lang="zh-CN" altLang="en-US" sz="900" b="0" kern="0"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 calcmode="lin" valueType="num">
                                      <p:cBhvr>
                                        <p:cTn id="13" dur="500" fill="hold"/>
                                        <p:tgtEl>
                                          <p:spTgt spid="45"/>
                                        </p:tgtEl>
                                        <p:attrNameLst>
                                          <p:attrName>style.rotation</p:attrName>
                                        </p:attrNameLst>
                                      </p:cBhvr>
                                      <p:tavLst>
                                        <p:tav tm="0">
                                          <p:val>
                                            <p:fltVal val="360"/>
                                          </p:val>
                                        </p:tav>
                                        <p:tav tm="100000">
                                          <p:val>
                                            <p:fltVal val="0"/>
                                          </p:val>
                                        </p:tav>
                                      </p:tavLst>
                                    </p:anim>
                                    <p:animEffect transition="in" filter="fade">
                                      <p:cBhvr>
                                        <p:cTn id="14" dur="500"/>
                                        <p:tgtEl>
                                          <p:spTgt spid="4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strVal val="#ppt_x"/>
                                          </p:val>
                                        </p:tav>
                                        <p:tav tm="100000">
                                          <p:val>
                                            <p:strVal val="#ppt_x"/>
                                          </p:val>
                                        </p:tav>
                                      </p:tavLst>
                                    </p:anim>
                                    <p:anim calcmode="lin" valueType="num">
                                      <p:cBhvr>
                                        <p:cTn id="19" dur="5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500"/>
                                        <p:tgtEl>
                                          <p:spTgt spid="7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lide(fromBottom)">
                                      <p:cBhvr>
                                        <p:cTn id="27" dur="500"/>
                                        <p:tgtEl>
                                          <p:spTgt spid="69"/>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slide(fromTop)">
                                      <p:cBhvr>
                                        <p:cTn id="30" dur="500"/>
                                        <p:tgtEl>
                                          <p:spTgt spid="7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 calcmode="lin" valueType="num">
                                      <p:cBhvr>
                                        <p:cTn id="36" dur="500" fill="hold"/>
                                        <p:tgtEl>
                                          <p:spTgt spid="53"/>
                                        </p:tgtEl>
                                        <p:attrNameLst>
                                          <p:attrName>style.rotation</p:attrName>
                                        </p:attrNameLst>
                                      </p:cBhvr>
                                      <p:tavLst>
                                        <p:tav tm="0">
                                          <p:val>
                                            <p:fltVal val="360"/>
                                          </p:val>
                                        </p:tav>
                                        <p:tav tm="100000">
                                          <p:val>
                                            <p:fltVal val="0"/>
                                          </p:val>
                                        </p:tav>
                                      </p:tavLst>
                                    </p:anim>
                                    <p:animEffect transition="in" filter="fade">
                                      <p:cBhvr>
                                        <p:cTn id="37" dur="500"/>
                                        <p:tgtEl>
                                          <p:spTgt spid="53"/>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anim calcmode="lin" valueType="num">
                                      <p:cBhvr>
                                        <p:cTn id="41" dur="500" fill="hold"/>
                                        <p:tgtEl>
                                          <p:spTgt spid="74"/>
                                        </p:tgtEl>
                                        <p:attrNameLst>
                                          <p:attrName>ppt_x</p:attrName>
                                        </p:attrNameLst>
                                      </p:cBhvr>
                                      <p:tavLst>
                                        <p:tav tm="0">
                                          <p:val>
                                            <p:strVal val="#ppt_x"/>
                                          </p:val>
                                        </p:tav>
                                        <p:tav tm="100000">
                                          <p:val>
                                            <p:strVal val="#ppt_x"/>
                                          </p:val>
                                        </p:tav>
                                      </p:tavLst>
                                    </p:anim>
                                    <p:anim calcmode="lin" valueType="num">
                                      <p:cBhvr>
                                        <p:cTn id="42" dur="500" fill="hold"/>
                                        <p:tgtEl>
                                          <p:spTgt spid="7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slide(fromBottom)">
                                      <p:cBhvr>
                                        <p:cTn id="50" dur="500"/>
                                        <p:tgtEl>
                                          <p:spTgt spid="7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slide(fromTop)">
                                      <p:cBhvr>
                                        <p:cTn id="53" dur="500"/>
                                        <p:tgtEl>
                                          <p:spTgt spid="72"/>
                                        </p:tgtEl>
                                      </p:cBhvr>
                                    </p:animEffect>
                                  </p:childTnLst>
                                </p:cTn>
                              </p:par>
                            </p:childTnLst>
                          </p:cTn>
                        </p:par>
                        <p:par>
                          <p:cTn id="54" fill="hold">
                            <p:stCondLst>
                              <p:cond delay="4000"/>
                            </p:stCondLst>
                            <p:childTnLst>
                              <p:par>
                                <p:cTn id="55" presetID="49" presetClass="entr" presetSubtype="0" decel="10000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 calcmode="lin" valueType="num">
                                      <p:cBhvr>
                                        <p:cTn id="59" dur="500" fill="hold"/>
                                        <p:tgtEl>
                                          <p:spTgt spid="61"/>
                                        </p:tgtEl>
                                        <p:attrNameLst>
                                          <p:attrName>style.rotation</p:attrName>
                                        </p:attrNameLst>
                                      </p:cBhvr>
                                      <p:tavLst>
                                        <p:tav tm="0">
                                          <p:val>
                                            <p:fltVal val="360"/>
                                          </p:val>
                                        </p:tav>
                                        <p:tav tm="100000">
                                          <p:val>
                                            <p:fltVal val="0"/>
                                          </p:val>
                                        </p:tav>
                                      </p:tavLst>
                                    </p:anim>
                                    <p:animEffect transition="in" filter="fade">
                                      <p:cBhvr>
                                        <p:cTn id="60" dur="500"/>
                                        <p:tgtEl>
                                          <p:spTgt spid="61"/>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anim calcmode="lin" valueType="num">
                                      <p:cBhvr>
                                        <p:cTn id="64" dur="500" fill="hold"/>
                                        <p:tgtEl>
                                          <p:spTgt spid="75"/>
                                        </p:tgtEl>
                                        <p:attrNameLst>
                                          <p:attrName>ppt_x</p:attrName>
                                        </p:attrNameLst>
                                      </p:cBhvr>
                                      <p:tavLst>
                                        <p:tav tm="0">
                                          <p:val>
                                            <p:strVal val="#ppt_x"/>
                                          </p:val>
                                        </p:tav>
                                        <p:tav tm="100000">
                                          <p:val>
                                            <p:strVal val="#ppt_x"/>
                                          </p:val>
                                        </p:tav>
                                      </p:tavLst>
                                    </p:anim>
                                    <p:anim calcmode="lin" valueType="num">
                                      <p:cBhvr>
                                        <p:cTn id="65" dur="500" fill="hold"/>
                                        <p:tgtEl>
                                          <p:spTgt spid="75"/>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slide(fromTop)">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69" grpId="0" bldLvl="0" animBg="1"/>
      <p:bldP spid="70" grpId="0" bldLvl="0" animBg="1"/>
      <p:bldP spid="71" grpId="0" bldLvl="0" animBg="1"/>
      <p:bldP spid="72" grpId="0" bldLvl="0" animBg="1"/>
      <p:bldP spid="73" grpId="0" animBg="1"/>
      <p:bldP spid="74" grpId="0" animBg="1"/>
      <p:bldP spid="75" grpId="0" animBg="1"/>
      <p:bldP spid="76" grpId="0" bldLvl="0" animBg="1"/>
      <p:bldP spid="77" grpId="0" bldLvl="0" animBg="1"/>
      <p:bldP spid="3" grpId="0" bldLvl="0" animBg="1"/>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755650" y="194945"/>
            <a:ext cx="7500620"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fontAlgn="auto">
              <a:spcBef>
                <a:spcPts val="0"/>
              </a:spcBef>
              <a:spcAft>
                <a:spcPts val="0"/>
              </a:spcAft>
              <a:defRPr/>
            </a:pPr>
            <a:r>
              <a:rPr lang="zh-CN" altLang="en-US" sz="2400" b="0" i="0" spc="300" dirty="0">
                <a:solidFill>
                  <a:schemeClr val="tx1"/>
                </a:solidFill>
                <a:effectLst/>
                <a:latin typeface="微软雅黑" pitchFamily="34" charset="-122"/>
                <a:ea typeface="微软雅黑" pitchFamily="34" charset="-122"/>
                <a:sym typeface="+mn-ea"/>
              </a:rPr>
              <a:t>六、</a:t>
            </a:r>
            <a:r>
              <a:rPr lang="zh-CN" altLang="en-US" sz="2400" b="0" i="0" spc="300" dirty="0">
                <a:solidFill>
                  <a:schemeClr val="tx1"/>
                </a:solidFill>
                <a:effectLst/>
                <a:latin typeface="微软雅黑" pitchFamily="34" charset="-122"/>
                <a:ea typeface="微软雅黑" pitchFamily="34" charset="-122"/>
                <a:sym typeface="+mn-ea"/>
              </a:rPr>
              <a:t>劳动防护用品配备、使用方面的违法风险点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755650" y="654050"/>
            <a:ext cx="7932420" cy="368300"/>
          </a:xfrm>
          <a:prstGeom prst="rect">
            <a:avLst/>
          </a:prstGeom>
          <a:noFill/>
        </p:spPr>
        <p:txBody>
          <a:bodyPr wrap="square" rtlCol="0">
            <a:spAutoFit/>
          </a:bodyPr>
          <a:lstStyle/>
          <a:p>
            <a:pPr>
              <a:lnSpc>
                <a:spcPct val="150000"/>
              </a:lnSpc>
            </a:pPr>
            <a:r>
              <a:rPr lang="zh-CN" altLang="en-US" sz="1200" b="0" spc="300" dirty="0">
                <a:solidFill>
                  <a:schemeClr val="tx1"/>
                </a:solidFill>
                <a:effectLst/>
                <a:latin typeface="微软雅黑" pitchFamily="34" charset="-122"/>
                <a:ea typeface="微软雅黑" pitchFamily="34" charset="-122"/>
                <a:sym typeface="+mn-ea"/>
              </a:rPr>
              <a:t>生产经营单位未为从业人员提供符合国家标准或者行业标准的劳动防护用品</a:t>
            </a:r>
            <a:endParaRPr lang="zh-CN" altLang="en-US" sz="1200" b="0" spc="300" dirty="0">
              <a:solidFill>
                <a:schemeClr val="tx1"/>
              </a:solidFill>
              <a:effectLst/>
              <a:latin typeface="微软雅黑" pitchFamily="34" charset="-122"/>
              <a:ea typeface="微软雅黑" pitchFamily="34" charset="-122"/>
              <a:sym typeface="+mn-ea"/>
            </a:endParaRPr>
          </a:p>
        </p:txBody>
      </p:sp>
      <p:sp>
        <p:nvSpPr>
          <p:cNvPr id="43" name="右箭头 42"/>
          <p:cNvSpPr/>
          <p:nvPr/>
        </p:nvSpPr>
        <p:spPr>
          <a:xfrm>
            <a:off x="252095" y="987425"/>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61620" y="1707515"/>
            <a:ext cx="2366645" cy="1091565"/>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《中华人民共和国安全生产法》第四十五条  生产经营单位必须为从业人员提供符合国家标准或者行业标准的劳动防护用品，并监督、教育从业人员按照使用规则佩戴、使用。</a:t>
            </a:r>
            <a:endParaRPr sz="1000" dirty="0">
              <a:solidFill>
                <a:schemeClr val="tx1">
                  <a:lumMod val="75000"/>
                  <a:lumOff val="25000"/>
                </a:schemeClr>
              </a:solidFill>
              <a:latin typeface="微软雅黑" pitchFamily="34" charset="-122"/>
              <a:ea typeface="微软雅黑" pitchFamily="34" charset="-122"/>
            </a:endParaRPr>
          </a:p>
        </p:txBody>
      </p:sp>
      <p:sp>
        <p:nvSpPr>
          <p:cNvPr id="4" name="右箭头 3"/>
          <p:cNvSpPr/>
          <p:nvPr/>
        </p:nvSpPr>
        <p:spPr>
          <a:xfrm>
            <a:off x="5812790" y="2291715"/>
            <a:ext cx="3202940"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2628265" y="1617980"/>
            <a:ext cx="3677285" cy="88138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TextBox 46"/>
          <p:cNvSpPr txBox="1"/>
          <p:nvPr/>
        </p:nvSpPr>
        <p:spPr>
          <a:xfrm>
            <a:off x="252155" y="1275425"/>
            <a:ext cx="1728192" cy="368300"/>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法律依据</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6" name="TextBox 46"/>
          <p:cNvSpPr txBox="1"/>
          <p:nvPr/>
        </p:nvSpPr>
        <p:spPr>
          <a:xfrm>
            <a:off x="5940485" y="2571460"/>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法律后果</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7" name="TextBox 46"/>
          <p:cNvSpPr txBox="1"/>
          <p:nvPr/>
        </p:nvSpPr>
        <p:spPr>
          <a:xfrm>
            <a:off x="2700080" y="1923125"/>
            <a:ext cx="1728192"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防控措施</a:t>
            </a:r>
            <a:endParaRPr kumimoji="0" lang="zh-CN" altLang="en-US"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9" name="矩形 8"/>
          <p:cNvSpPr/>
          <p:nvPr/>
        </p:nvSpPr>
        <p:spPr>
          <a:xfrm>
            <a:off x="2628265" y="2291715"/>
            <a:ext cx="3240405" cy="2784475"/>
          </a:xfrm>
          <a:prstGeom prst="rect">
            <a:avLst/>
          </a:prstGeom>
        </p:spPr>
        <p:txBody>
          <a:bodyPr wrap="square">
            <a:spAutoFit/>
          </a:bodyPr>
          <a:p>
            <a:pPr algn="just">
              <a:lnSpc>
                <a:spcPct val="130000"/>
              </a:lnSpc>
              <a:spcAft>
                <a:spcPts val="600"/>
              </a:spcAft>
            </a:pPr>
            <a:r>
              <a:rPr lang="en-US" sz="900" dirty="0">
                <a:solidFill>
                  <a:schemeClr val="tx1">
                    <a:lumMod val="75000"/>
                    <a:lumOff val="25000"/>
                  </a:schemeClr>
                </a:solidFill>
                <a:latin typeface="微软雅黑" pitchFamily="34" charset="-122"/>
                <a:ea typeface="微软雅黑" pitchFamily="34" charset="-122"/>
              </a:rPr>
              <a:t>1</a:t>
            </a:r>
            <a:r>
              <a:rPr sz="900" dirty="0">
                <a:solidFill>
                  <a:schemeClr val="tx1">
                    <a:lumMod val="75000"/>
                    <a:lumOff val="25000"/>
                  </a:schemeClr>
                </a:solidFill>
                <a:latin typeface="微软雅黑" pitchFamily="34" charset="-122"/>
                <a:ea typeface="微软雅黑" pitchFamily="34" charset="-122"/>
              </a:rPr>
              <a:t>.督促生产经营单位加强有关安全生产法律法规学习，将劳动防护用品配备及佩戴使用相关规定纳入生产经营单位安全生产教育和培训内容。2.督促生产经营单位认真落实劳动防护用品相关管理规定，为从业人员配备符合国家标准或者行业标准的劳动防护用品，做好发放记录，并督促教育从业人员正确佩戴使用。3.建议生产经营单位将从业人员配发及佩戴使用劳动防护用品情况作为隐患排查治理内容，定期组织开展检查，及时纠正违法、违章作业行为。4.督促职工代表大会加强生产经营单位为从业人员提供符合国家标准或者行业标准的劳动防护用品的监督。5.加强监督检查，可以通过行政指导方式，督促生产经营单位加强劳动防护用品配备及佩戴使用管理，防止出现劳动防护用品配备不到位，劳保防护用品过期、不合格情况。6.适时发布典型案例，警示生产经营单位认真贯彻执行有关安全生产法律法规规定，建立健全劳动防护用品管理制度。</a:t>
            </a:r>
            <a:endParaRPr sz="900" dirty="0">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5940425" y="3003550"/>
            <a:ext cx="2803525" cy="291465"/>
          </a:xfrm>
          <a:prstGeom prst="rect">
            <a:avLst/>
          </a:prstGeom>
        </p:spPr>
        <p:txBody>
          <a:bodyPr wrap="square">
            <a:spAutoFit/>
          </a:bodyPr>
          <a:p>
            <a:pPr algn="just">
              <a:lnSpc>
                <a:spcPct val="130000"/>
              </a:lnSpc>
              <a:spcAft>
                <a:spcPts val="600"/>
              </a:spcAft>
            </a:pPr>
            <a:r>
              <a:rPr sz="1000" dirty="0">
                <a:solidFill>
                  <a:schemeClr val="tx1">
                    <a:lumMod val="75000"/>
                    <a:lumOff val="25000"/>
                  </a:schemeClr>
                </a:solidFill>
                <a:latin typeface="微软雅黑" pitchFamily="34" charset="-122"/>
                <a:ea typeface="微软雅黑" pitchFamily="34" charset="-122"/>
              </a:rPr>
              <a:t>《中华人民共和国安全生产法》第九十九条</a:t>
            </a:r>
            <a:endParaRPr sz="10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4500"/>
                            </p:stCondLst>
                            <p:childTnLst>
                              <p:par>
                                <p:cTn id="39" presetID="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43" grpId="0" bldLvl="0" animBg="1"/>
      <p:bldP spid="46" grpId="0"/>
      <p:bldP spid="4" grpId="0" bldLvl="0" animBg="1"/>
      <p:bldP spid="5" grpId="0" bldLvl="0" animBg="1"/>
      <p:bldP spid="47" grpId="0"/>
      <p:bldP spid="6" grpId="0"/>
      <p:bldP spid="7"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755650" y="123190"/>
            <a:ext cx="658876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fontAlgn="auto">
              <a:spcBef>
                <a:spcPts val="0"/>
              </a:spcBef>
              <a:spcAft>
                <a:spcPts val="0"/>
              </a:spcAft>
              <a:defRPr/>
            </a:pPr>
            <a:r>
              <a:rPr lang="zh-CN" altLang="en-US" sz="2400" i="0" spc="300" dirty="0">
                <a:solidFill>
                  <a:schemeClr val="tx1"/>
                </a:solidFill>
                <a:effectLst/>
                <a:latin typeface="微软雅黑" pitchFamily="34" charset="-122"/>
                <a:ea typeface="微软雅黑" pitchFamily="34" charset="-122"/>
                <a:sym typeface="+mn-ea"/>
              </a:rPr>
              <a:t>七、</a:t>
            </a:r>
            <a:r>
              <a:rPr lang="zh-CN" altLang="en-US" sz="2400" i="0" spc="300" dirty="0">
                <a:effectLst/>
                <a:latin typeface="微软雅黑" pitchFamily="34" charset="-122"/>
                <a:ea typeface="微软雅黑" pitchFamily="34" charset="-122"/>
                <a:sym typeface="+mn-ea"/>
              </a:rPr>
              <a:t>双重预防体系建设方面的违法风险点</a:t>
            </a:r>
            <a:endParaRPr lang="zh-CN" altLang="en-US" sz="24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fontAlgn="auto">
              <a:spcBef>
                <a:spcPts val="0"/>
              </a:spcBef>
              <a:spcAft>
                <a:spcPts val="0"/>
              </a:spcAft>
              <a:defRPr/>
            </a:pP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2483908" y="1107811"/>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生产经营单位未将事故隐患排查治理情况如实记录或者未向从业人员通报</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32893"/>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微软雅黑" pitchFamily="34" charset="-122"/>
                  <a:ea typeface="微软雅黑" pitchFamily="34" charset="-122"/>
                  <a:sym typeface="+mn-ea"/>
                </a:rPr>
                <a:t>1</a:t>
              </a:r>
              <a:endParaRPr lang="en-US" altLang="zh-CN" b="1" dirty="0" smtClean="0">
                <a:solidFill>
                  <a:schemeClr val="tx1"/>
                </a:solidFill>
                <a:latin typeface="微软雅黑" pitchFamily="34" charset="-122"/>
                <a:ea typeface="微软雅黑"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4" name="TextBox 73"/>
          <p:cNvSpPr txBox="1"/>
          <p:nvPr/>
        </p:nvSpPr>
        <p:spPr>
          <a:xfrm>
            <a:off x="2461048" y="2211710"/>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生产经营单位未建立安全风险分级管控制度或者未按照安全风险分级采取相应管控措施</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2</a:t>
              </a:r>
              <a:endParaRPr lang="en-US" altLang="zh-CN" b="1" dirty="0">
                <a:latin typeface="微软雅黑" pitchFamily="34" charset="-122"/>
                <a:ea typeface="微软雅黑"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8" name="TextBox 77"/>
          <p:cNvSpPr txBox="1"/>
          <p:nvPr/>
        </p:nvSpPr>
        <p:spPr>
          <a:xfrm>
            <a:off x="2461048" y="3419003"/>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生产经营单位未建立安全风险分级管控制度或者未按照安全风险分级采取相应管控措施</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3</a:t>
              </a:r>
              <a:endParaRPr lang="en-US" altLang="zh-CN" b="1" dirty="0">
                <a:latin typeface="微软雅黑" pitchFamily="34" charset="-122"/>
                <a:ea typeface="微软雅黑"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74"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755650" y="194945"/>
            <a:ext cx="6044565" cy="36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a:lnSpc>
                <a:spcPct val="150000"/>
              </a:lnSpc>
            </a:pPr>
            <a:r>
              <a:rPr lang="en-US" altLang="zh-CN" sz="12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1</a:t>
            </a:r>
            <a:r>
              <a:rPr lang="zh-CN" altLang="en-US" sz="12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、生产经营单位未将事故隐患排查治理情况如实记录或者未向从业人员通报</a:t>
            </a:r>
            <a:endParaRPr lang="zh-CN" altLang="en-US" sz="1200" b="0" i="0" dirty="0">
              <a:latin typeface="方正毡笔黑简体" panose="03000509000000000000" pitchFamily="65" charset="-122"/>
              <a:ea typeface="方正毡笔黑简体" panose="03000509000000000000" pitchFamily="65" charset="-122"/>
            </a:endParaRPr>
          </a:p>
        </p:txBody>
      </p:sp>
      <p:sp>
        <p:nvSpPr>
          <p:cNvPr id="16" name="椭圆 15"/>
          <p:cNvSpPr/>
          <p:nvPr/>
        </p:nvSpPr>
        <p:spPr>
          <a:xfrm>
            <a:off x="1021715" y="1188085"/>
            <a:ext cx="1435100" cy="13785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4875" y="1059815"/>
            <a:ext cx="1665605" cy="1635760"/>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083945" y="1707515"/>
            <a:ext cx="1311275" cy="313055"/>
          </a:xfrm>
          <a:prstGeom prst="rect">
            <a:avLst/>
          </a:prstGeom>
        </p:spPr>
        <p:txBody>
          <a:bodyPr wrap="square" lIns="98565" tIns="49282" rIns="98565" bIns="49282">
            <a:spAutoFit/>
          </a:bodyPr>
          <a:lstStyle/>
          <a:p>
            <a:pPr lvl="0" algn="ctr"/>
            <a:r>
              <a:rPr lang="zh-CN" altLang="en-US" sz="1400" dirty="0">
                <a:solidFill>
                  <a:schemeClr val="bg1"/>
                </a:solidFill>
                <a:latin typeface="微软雅黑" pitchFamily="34" charset="-122"/>
                <a:ea typeface="微软雅黑" pitchFamily="34" charset="-122"/>
              </a:rPr>
              <a:t>法律依据</a:t>
            </a:r>
            <a:endParaRPr lang="zh-CN" altLang="en-US" sz="1400" dirty="0">
              <a:solidFill>
                <a:schemeClr val="bg1"/>
              </a:solidFill>
              <a:latin typeface="微软雅黑" pitchFamily="34" charset="-122"/>
              <a:ea typeface="微软雅黑" pitchFamily="34" charset="-122"/>
            </a:endParaRPr>
          </a:p>
        </p:txBody>
      </p:sp>
      <p:sp>
        <p:nvSpPr>
          <p:cNvPr id="19" name="文本框 7"/>
          <p:cNvSpPr txBox="1">
            <a:spLocks noChangeArrowheads="1"/>
          </p:cNvSpPr>
          <p:nvPr/>
        </p:nvSpPr>
        <p:spPr bwMode="auto">
          <a:xfrm>
            <a:off x="551815" y="2859405"/>
            <a:ext cx="2374900" cy="17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9pPr>
          </a:lstStyle>
          <a:p>
            <a:pPr algn="ctr" eaLnBrk="1" hangingPunct="1"/>
            <a:r>
              <a:rPr lang="zh-CN" altLang="en-US" sz="1000" b="0" dirty="0">
                <a:latin typeface="微软雅黑" pitchFamily="34" charset="-122"/>
              </a:rPr>
              <a:t>《中华人民共和国安全生产法》第四十一条第二款 生产经营单位应当建立健全并落实生产安全事故隐患排查治理制度，采取技术、管理措施，及时发现并消除事故隐患。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zh-CN" altLang="en-US" sz="1000" b="0" dirty="0">
              <a:latin typeface="微软雅黑" pitchFamily="34" charset="-122"/>
            </a:endParaRPr>
          </a:p>
        </p:txBody>
      </p:sp>
      <p:sp>
        <p:nvSpPr>
          <p:cNvPr id="23" name="文本框 7"/>
          <p:cNvSpPr txBox="1">
            <a:spLocks noChangeArrowheads="1"/>
          </p:cNvSpPr>
          <p:nvPr/>
        </p:nvSpPr>
        <p:spPr bwMode="auto">
          <a:xfrm>
            <a:off x="3491970" y="2859713"/>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9pPr>
          </a:lstStyle>
          <a:p>
            <a:pPr algn="ctr" eaLnBrk="1" hangingPunct="1">
              <a:buClrTx/>
              <a:buSzTx/>
              <a:buFontTx/>
            </a:pPr>
            <a:r>
              <a:rPr lang="zh-CN" altLang="en-US" sz="1000" b="0" dirty="0">
                <a:latin typeface="微软雅黑" pitchFamily="34" charset="-122"/>
              </a:rPr>
              <a:t>《中华人民共和国安全生产法》第九十七条</a:t>
            </a:r>
            <a:endParaRPr lang="zh-CN" altLang="en-US" sz="1000" b="0" dirty="0">
              <a:latin typeface="微软雅黑" pitchFamily="34" charset="-122"/>
            </a:endParaRPr>
          </a:p>
        </p:txBody>
      </p:sp>
      <p:sp>
        <p:nvSpPr>
          <p:cNvPr id="27" name="文本框 7"/>
          <p:cNvSpPr txBox="1">
            <a:spLocks noChangeArrowheads="1"/>
          </p:cNvSpPr>
          <p:nvPr/>
        </p:nvSpPr>
        <p:spPr bwMode="auto">
          <a:xfrm>
            <a:off x="5652135" y="2787650"/>
            <a:ext cx="316611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panose="02080604020202020204" pitchFamily="34" charset="0"/>
              <a:buChar char="»"/>
              <a:defRPr sz="2000">
                <a:solidFill>
                  <a:schemeClr val="tx1"/>
                </a:solidFill>
                <a:latin typeface="Arial Narrow" pitchFamily="34" charset="0"/>
                <a:ea typeface="微软雅黑" pitchFamily="34" charset="-122"/>
              </a:defRPr>
            </a:lvl9pPr>
          </a:lstStyle>
          <a:p>
            <a:pPr algn="l" eaLnBrk="1" hangingPunct="1">
              <a:buClrTx/>
              <a:buSzTx/>
              <a:buFontTx/>
            </a:pPr>
            <a:r>
              <a:rPr lang="zh-CN" altLang="en-US" sz="1000" b="0" dirty="0">
                <a:latin typeface="微软雅黑" pitchFamily="34" charset="-122"/>
              </a:rPr>
              <a:t>1.督促生产经营单位加强有关安全生产法律法规学习，并将隐患排查治理相关规定纳入生产经营单位安全生产教育和培训内容。2.建议生产经营单位指定人员负责，如实记录并向从业人员通报隐患排查治理情况。3.建议生产经营单位将如实记录和通报隐患排查治理情况作为隐患排查治理内容，定期排查整改相关问题。4.加强监督检查，可以通过行政指导方式，督促生产经营单位完善隐患排查治理制度，依法如实记录并向从业人员通报隐患排查治理情况。5.适时发布典型案例，警示生产经营单位认真贯彻执行有关安全生产法律法规规定，依法如实记录事故隐患排查治理情况，向从业人员通报。</a:t>
            </a:r>
            <a:endParaRPr lang="zh-CN" altLang="en-US" sz="1500" b="1" dirty="0">
              <a:latin typeface="微软雅黑" pitchFamily="34" charset="-122"/>
            </a:endParaRPr>
          </a:p>
        </p:txBody>
      </p:sp>
      <p:sp>
        <p:nvSpPr>
          <p:cNvPr id="2" name="椭圆 1"/>
          <p:cNvSpPr/>
          <p:nvPr/>
        </p:nvSpPr>
        <p:spPr>
          <a:xfrm>
            <a:off x="6444615" y="1174750"/>
            <a:ext cx="1435100" cy="13785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p>
            <a:pPr algn="ctr"/>
            <a:endParaRPr lang="zh-CN" altLang="en-US">
              <a:solidFill>
                <a:schemeClr val="tx1"/>
              </a:solidFill>
            </a:endParaRPr>
          </a:p>
        </p:txBody>
      </p:sp>
      <p:sp>
        <p:nvSpPr>
          <p:cNvPr id="3" name="椭圆 2"/>
          <p:cNvSpPr/>
          <p:nvPr/>
        </p:nvSpPr>
        <p:spPr>
          <a:xfrm>
            <a:off x="3823970" y="1174750"/>
            <a:ext cx="1435100" cy="13785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4" name="椭圆 3"/>
          <p:cNvSpPr/>
          <p:nvPr/>
        </p:nvSpPr>
        <p:spPr>
          <a:xfrm>
            <a:off x="6323965" y="1059815"/>
            <a:ext cx="1665605" cy="1635760"/>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p>
            <a:pPr algn="ctr"/>
            <a:endParaRPr lang="zh-CN" altLang="en-US">
              <a:solidFill>
                <a:schemeClr val="tx1"/>
              </a:solidFill>
            </a:endParaRPr>
          </a:p>
        </p:txBody>
      </p:sp>
      <p:sp>
        <p:nvSpPr>
          <p:cNvPr id="5" name="椭圆 4"/>
          <p:cNvSpPr/>
          <p:nvPr/>
        </p:nvSpPr>
        <p:spPr>
          <a:xfrm>
            <a:off x="3708400" y="1059815"/>
            <a:ext cx="1665605" cy="1635760"/>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6" name="矩形 5"/>
          <p:cNvSpPr/>
          <p:nvPr/>
        </p:nvSpPr>
        <p:spPr>
          <a:xfrm>
            <a:off x="3851910" y="1707515"/>
            <a:ext cx="1311275" cy="313055"/>
          </a:xfrm>
          <a:prstGeom prst="rect">
            <a:avLst/>
          </a:prstGeom>
        </p:spPr>
        <p:txBody>
          <a:bodyPr wrap="square" lIns="98565" tIns="49282" rIns="98565" bIns="49282">
            <a:spAutoFit/>
          </a:bodyPr>
          <a:p>
            <a:pPr lvl="0" algn="ctr"/>
            <a:r>
              <a:rPr lang="zh-CN" altLang="en-US" sz="1400" dirty="0">
                <a:solidFill>
                  <a:schemeClr val="bg1"/>
                </a:solidFill>
                <a:latin typeface="微软雅黑" pitchFamily="34" charset="-122"/>
                <a:ea typeface="微软雅黑" pitchFamily="34" charset="-122"/>
              </a:rPr>
              <a:t>法律后果</a:t>
            </a:r>
            <a:endParaRPr lang="zh-CN" altLang="en-US" sz="1400" dirty="0">
              <a:solidFill>
                <a:schemeClr val="bg1"/>
              </a:solidFill>
              <a:latin typeface="微软雅黑" pitchFamily="34" charset="-122"/>
              <a:ea typeface="微软雅黑" pitchFamily="34" charset="-122"/>
            </a:endParaRPr>
          </a:p>
        </p:txBody>
      </p:sp>
      <p:sp>
        <p:nvSpPr>
          <p:cNvPr id="7" name="矩形 6"/>
          <p:cNvSpPr/>
          <p:nvPr/>
        </p:nvSpPr>
        <p:spPr>
          <a:xfrm>
            <a:off x="6516370" y="1720850"/>
            <a:ext cx="1311275" cy="313055"/>
          </a:xfrm>
          <a:prstGeom prst="rect">
            <a:avLst/>
          </a:prstGeom>
        </p:spPr>
        <p:txBody>
          <a:bodyPr wrap="square" lIns="98565" tIns="49282" rIns="98565" bIns="49282">
            <a:spAutoFit/>
          </a:bodyPr>
          <a:lstStyle/>
          <a:p>
            <a:pPr lvl="0" algn="ctr"/>
            <a:r>
              <a:rPr lang="zh-CN" altLang="en-US" sz="1400" dirty="0">
                <a:solidFill>
                  <a:schemeClr val="bg1"/>
                </a:solidFill>
                <a:latin typeface="微软雅黑" pitchFamily="34" charset="-122"/>
                <a:ea typeface="微软雅黑" pitchFamily="34" charset="-122"/>
              </a:rPr>
              <a:t>防范措施</a:t>
            </a:r>
            <a:endParaRPr lang="zh-CN" altLang="en-US" sz="1400"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750"/>
                                        <p:tgtEl>
                                          <p:spTgt spid="5"/>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par>
                          <p:cTn id="36" fill="hold">
                            <p:stCondLst>
                              <p:cond delay="4500"/>
                            </p:stCondLst>
                            <p:childTnLst>
                              <p:par>
                                <p:cTn id="37" presetID="21"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750"/>
                                        <p:tgtEl>
                                          <p:spTgt spid="4"/>
                                        </p:tgtEl>
                                      </p:cBhvr>
                                    </p:animEffect>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p:bldP spid="19" grpId="0"/>
      <p:bldP spid="23" grpId="0"/>
      <p:bldP spid="27" grpId="0"/>
      <p:bldP spid="2" grpId="0" bldLvl="0" animBg="1"/>
      <p:bldP spid="3" grpId="0" bldLvl="0" animBg="1"/>
      <p:bldP spid="4" grpId="0" bldLvl="0" animBg="1"/>
      <p:bldP spid="5" grpId="0" bldLvl="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hangingPunct="1">
              <a:lnSpc>
                <a:spcPct val="120000"/>
              </a:lnSpc>
            </a:pPr>
            <a:r>
              <a:rPr lang="zh-CN" altLang="en-US" sz="1500"/>
              <a:t>为落实习近平总书记“疫情要防住、经济要稳住、发展要安全”的工作要求，根据《中华人民共和国安全生产法》和行政执法实践，河南省应急管理厅梳理了第一批</a:t>
            </a:r>
            <a:r>
              <a:rPr lang="zh-CN" altLang="en-US" sz="1500" b="0" dirty="0" smtClean="0">
                <a:latin typeface="方正小标宋简体" panose="02000000000000000000" charset="-122"/>
                <a:ea typeface="方正小标宋简体" panose="02000000000000000000" charset="-122"/>
                <a:sym typeface="+mn-ea"/>
              </a:rPr>
              <a:t>安全生产行政相对人易发多发的违法风险清单，并制定了防控措施，提醒行政相对人加强风险防控，减少违法行为，提高安全管理水平。</a:t>
            </a:r>
            <a:endParaRPr lang="zh-CN" altLang="en-US" sz="1500"/>
          </a:p>
          <a:p>
            <a:pPr eaLnBrk="1" hangingPunct="1">
              <a:lnSpc>
                <a:spcPct val="120000"/>
              </a:lnSpc>
            </a:pPr>
            <a:endParaRPr lang="zh-CN" altLang="en-US" sz="1500"/>
          </a:p>
        </p:txBody>
      </p:sp>
      <p:pic>
        <p:nvPicPr>
          <p:cNvPr id="17" name="Picture 40"/>
          <p:cNvPicPr>
            <a:picLocks noChangeAspect="1" noChangeArrowheads="1"/>
          </p:cNvPicPr>
          <p:nvPr/>
        </p:nvPicPr>
        <p:blipFill>
          <a:blip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902" y="1347316"/>
            <a:ext cx="194468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背景</a:t>
            </a:r>
            <a:endParaRPr lang="zh-CN" altLang="en-US" sz="3700">
              <a:solidFill>
                <a:schemeClr val="bg1"/>
              </a:solidFill>
              <a:latin typeface="方正隶二简体" pitchFamily="65" charset="-122"/>
              <a:ea typeface="方正隶二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828040" y="123190"/>
            <a:ext cx="649097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2</a:t>
            </a:r>
            <a:r>
              <a:rPr lang="zh-CN" altLang="en-US" sz="1400" b="0" i="0" dirty="0">
                <a:latin typeface="方正毡笔黑简体" panose="03000509000000000000" pitchFamily="65" charset="-122"/>
                <a:ea typeface="方正毡笔黑简体" panose="03000509000000000000" pitchFamily="65" charset="-122"/>
              </a:rPr>
              <a:t>、生产经营单位未建立安全风险分级管控制度或者未按照安全风险分级采取相应管控措施。</a:t>
            </a:r>
            <a:endParaRPr lang="zh-CN" altLang="en-US" sz="1400" b="0" i="0" dirty="0">
              <a:latin typeface="方正毡笔黑简体" panose="03000509000000000000" pitchFamily="65" charset="-122"/>
              <a:ea typeface="方正毡笔黑简体" panose="03000509000000000000" pitchFamily="65" charset="-122"/>
            </a:endParaRP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法律依据</a:t>
            </a:r>
            <a:endParaRPr lang="zh-CN" altLang="en-US" sz="1700" dirty="0">
              <a:solidFill>
                <a:schemeClr val="bg1"/>
              </a:solidFill>
              <a:latin typeface="微软雅黑" pitchFamily="34" charset="-122"/>
              <a:ea typeface="微软雅黑" pitchFamily="34" charset="-122"/>
            </a:endParaRPr>
          </a:p>
        </p:txBody>
      </p:sp>
      <p:sp>
        <p:nvSpPr>
          <p:cNvPr id="81" name="对角圆角矩形 80"/>
          <p:cNvSpPr/>
          <p:nvPr/>
        </p:nvSpPr>
        <p:spPr>
          <a:xfrm>
            <a:off x="2123849" y="2285539"/>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法律后果</a:t>
            </a:r>
            <a:endParaRPr lang="zh-CN" altLang="en-US" sz="1700" dirty="0">
              <a:solidFill>
                <a:schemeClr val="bg1"/>
              </a:solidFill>
              <a:latin typeface="微软雅黑" pitchFamily="34" charset="-122"/>
              <a:ea typeface="微软雅黑" pitchFamily="34" charset="-122"/>
            </a:endParaRPr>
          </a:p>
        </p:txBody>
      </p:sp>
      <p:sp>
        <p:nvSpPr>
          <p:cNvPr id="82" name="对角圆角矩形 81"/>
          <p:cNvSpPr/>
          <p:nvPr/>
        </p:nvSpPr>
        <p:spPr>
          <a:xfrm>
            <a:off x="3348609" y="321927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防范措施</a:t>
            </a:r>
            <a:endParaRPr lang="zh-CN" altLang="en-US" sz="1700" dirty="0">
              <a:solidFill>
                <a:schemeClr val="bg1"/>
              </a:solidFill>
              <a:latin typeface="微软雅黑" pitchFamily="34" charset="-122"/>
              <a:ea typeface="微软雅黑" pitchFamily="34" charset="-122"/>
            </a:endParaRP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87" name="文本框 9"/>
          <p:cNvSpPr txBox="1"/>
          <p:nvPr/>
        </p:nvSpPr>
        <p:spPr>
          <a:xfrm>
            <a:off x="3001010" y="1204595"/>
            <a:ext cx="2832735" cy="652780"/>
          </a:xfrm>
          <a:prstGeom prst="rect">
            <a:avLst/>
          </a:prstGeom>
          <a:noFill/>
        </p:spPr>
        <p:txBody>
          <a:bodyPr anchor="ctr"/>
          <a:lstStyle/>
          <a:p>
            <a:pPr>
              <a:defRPr/>
            </a:pPr>
            <a:r>
              <a:rPr lang="zh-CN" altLang="en-US" sz="1000" b="0" dirty="0">
                <a:solidFill>
                  <a:schemeClr val="tx1">
                    <a:lumMod val="85000"/>
                    <a:lumOff val="15000"/>
                  </a:schemeClr>
                </a:solidFill>
                <a:latin typeface="微软雅黑" pitchFamily="34" charset="-122"/>
                <a:ea typeface="微软雅黑" pitchFamily="34" charset="-122"/>
              </a:rPr>
              <a:t>中华人民共和国安全生产法》第四十一条第一款  生产经营单位应当建立安全风险分级管控制度，按照安全风险分级采取相应的管控措施。</a:t>
            </a:r>
            <a:endParaRPr lang="zh-CN" altLang="en-US" sz="1000" b="0" dirty="0">
              <a:solidFill>
                <a:schemeClr val="tx1">
                  <a:lumMod val="85000"/>
                  <a:lumOff val="15000"/>
                </a:schemeClr>
              </a:solidFill>
              <a:latin typeface="微软雅黑" pitchFamily="34" charset="-122"/>
              <a:ea typeface="微软雅黑" pitchFamily="34" charset="-122"/>
            </a:endParaRPr>
          </a:p>
        </p:txBody>
      </p:sp>
      <p:cxnSp>
        <p:nvCxnSpPr>
          <p:cNvPr id="88" name="直接箭头连接符 87"/>
          <p:cNvCxnSpPr/>
          <p:nvPr/>
        </p:nvCxnSpPr>
        <p:spPr>
          <a:xfrm>
            <a:off x="3564117" y="257154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91" name="文本框 12"/>
          <p:cNvSpPr txBox="1"/>
          <p:nvPr/>
        </p:nvSpPr>
        <p:spPr>
          <a:xfrm>
            <a:off x="4284345" y="2134235"/>
            <a:ext cx="2832735" cy="810895"/>
          </a:xfrm>
          <a:prstGeom prst="rect">
            <a:avLst/>
          </a:prstGeom>
          <a:noFill/>
        </p:spPr>
        <p:txBody>
          <a:bodyPr anchor="ctr"/>
          <a:lstStyle/>
          <a:p>
            <a:pPr algn="l">
              <a:buClrTx/>
              <a:buSzTx/>
              <a:buFontTx/>
              <a:defRPr/>
            </a:pPr>
            <a:r>
              <a:rPr lang="zh-CN" altLang="en-US" sz="1000" b="0" dirty="0">
                <a:solidFill>
                  <a:schemeClr val="tx1">
                    <a:lumMod val="85000"/>
                    <a:lumOff val="15000"/>
                  </a:schemeClr>
                </a:solidFill>
                <a:latin typeface="微软雅黑" pitchFamily="34" charset="-122"/>
                <a:ea typeface="微软雅黑" pitchFamily="34" charset="-122"/>
              </a:rPr>
              <a:t>《中华人民共和国安全生产法》第一百零一条  </a:t>
            </a:r>
            <a:endParaRPr lang="zh-CN" altLang="en-US" sz="1000" b="0" dirty="0">
              <a:solidFill>
                <a:schemeClr val="tx1">
                  <a:lumMod val="85000"/>
                  <a:lumOff val="15000"/>
                </a:schemeClr>
              </a:solidFill>
              <a:latin typeface="微软雅黑" pitchFamily="34" charset="-122"/>
              <a:ea typeface="微软雅黑" pitchFamily="34" charset="-122"/>
            </a:endParaRPr>
          </a:p>
        </p:txBody>
      </p:sp>
      <p:cxnSp>
        <p:nvCxnSpPr>
          <p:cNvPr id="92" name="直接箭头连接符 91"/>
          <p:cNvCxnSpPr/>
          <p:nvPr/>
        </p:nvCxnSpPr>
        <p:spPr>
          <a:xfrm>
            <a:off x="4716131" y="350563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95" name="文本框 15"/>
          <p:cNvSpPr txBox="1"/>
          <p:nvPr/>
        </p:nvSpPr>
        <p:spPr>
          <a:xfrm>
            <a:off x="5436235" y="2931795"/>
            <a:ext cx="3336925" cy="1797050"/>
          </a:xfrm>
          <a:prstGeom prst="rect">
            <a:avLst/>
          </a:prstGeom>
          <a:noFill/>
        </p:spPr>
        <p:txBody>
          <a:bodyPr anchor="ctr"/>
          <a:lstStyle/>
          <a:p>
            <a:pPr>
              <a:defRPr/>
            </a:pPr>
            <a:r>
              <a:rPr lang="zh-CN" altLang="en-US" sz="1000" b="0" dirty="0">
                <a:solidFill>
                  <a:schemeClr val="tx1">
                    <a:lumMod val="85000"/>
                    <a:lumOff val="15000"/>
                  </a:schemeClr>
                </a:solidFill>
                <a:latin typeface="微软雅黑" pitchFamily="34" charset="-122"/>
                <a:ea typeface="微软雅黑" pitchFamily="34" charset="-122"/>
              </a:rPr>
              <a:t>1.督促生产经营单位加强有关安全生产法律法规学习，将安全风险分级管控制度相关规定纳入生产经营单位安全生产教育和培训内容。</a:t>
            </a:r>
            <a:endParaRPr lang="zh-CN" altLang="en-US" sz="1000" b="0" dirty="0">
              <a:solidFill>
                <a:schemeClr val="tx1">
                  <a:lumMod val="85000"/>
                  <a:lumOff val="15000"/>
                </a:schemeClr>
              </a:solidFill>
              <a:latin typeface="微软雅黑" pitchFamily="34" charset="-122"/>
              <a:ea typeface="微软雅黑" pitchFamily="34" charset="-122"/>
            </a:endParaRPr>
          </a:p>
          <a:p>
            <a:pPr>
              <a:defRPr/>
            </a:pPr>
            <a:r>
              <a:rPr lang="zh-CN" altLang="en-US" sz="1000" b="0" dirty="0">
                <a:solidFill>
                  <a:schemeClr val="tx1">
                    <a:lumMod val="85000"/>
                    <a:lumOff val="15000"/>
                  </a:schemeClr>
                </a:solidFill>
                <a:latin typeface="微软雅黑" pitchFamily="34" charset="-122"/>
                <a:ea typeface="微软雅黑" pitchFamily="34" charset="-122"/>
              </a:rPr>
              <a:t>2.督促生产经营单位认真落实安全风险分级管控制度，加强安全风险分级管控。</a:t>
            </a:r>
            <a:endParaRPr lang="zh-CN" altLang="en-US" sz="1000" b="0" dirty="0">
              <a:solidFill>
                <a:schemeClr val="tx1">
                  <a:lumMod val="85000"/>
                  <a:lumOff val="15000"/>
                </a:schemeClr>
              </a:solidFill>
              <a:latin typeface="微软雅黑" pitchFamily="34" charset="-122"/>
              <a:ea typeface="微软雅黑" pitchFamily="34" charset="-122"/>
            </a:endParaRPr>
          </a:p>
          <a:p>
            <a:pPr>
              <a:defRPr/>
            </a:pPr>
            <a:r>
              <a:rPr lang="zh-CN" altLang="en-US" sz="1000" b="0" dirty="0">
                <a:solidFill>
                  <a:schemeClr val="tx1">
                    <a:lumMod val="85000"/>
                    <a:lumOff val="15000"/>
                  </a:schemeClr>
                </a:solidFill>
                <a:latin typeface="微软雅黑" pitchFamily="34" charset="-122"/>
                <a:ea typeface="微软雅黑" pitchFamily="34" charset="-122"/>
              </a:rPr>
              <a:t>3.建议生产经营单位将安全风险分级管控制度纳入隐患排查内容，及时整改相关问题。</a:t>
            </a:r>
            <a:endParaRPr lang="zh-CN" altLang="en-US" sz="1000" b="0" dirty="0">
              <a:solidFill>
                <a:schemeClr val="tx1">
                  <a:lumMod val="85000"/>
                  <a:lumOff val="15000"/>
                </a:schemeClr>
              </a:solidFill>
              <a:latin typeface="微软雅黑" pitchFamily="34" charset="-122"/>
              <a:ea typeface="微软雅黑" pitchFamily="34" charset="-122"/>
            </a:endParaRPr>
          </a:p>
          <a:p>
            <a:pPr>
              <a:defRPr/>
            </a:pPr>
            <a:r>
              <a:rPr lang="zh-CN" altLang="en-US" sz="1000" b="0" dirty="0">
                <a:solidFill>
                  <a:schemeClr val="tx1">
                    <a:lumMod val="85000"/>
                    <a:lumOff val="15000"/>
                  </a:schemeClr>
                </a:solidFill>
                <a:latin typeface="微软雅黑" pitchFamily="34" charset="-122"/>
                <a:ea typeface="微软雅黑" pitchFamily="34" charset="-122"/>
              </a:rPr>
              <a:t>4.加强监督检查，督促生产经营单位依法建立安全风险分级管控制度、按照安全风险分级采取相应管控措施。</a:t>
            </a:r>
            <a:endParaRPr lang="zh-CN" altLang="en-US" sz="1000" b="0" dirty="0">
              <a:solidFill>
                <a:schemeClr val="tx1">
                  <a:lumMod val="85000"/>
                  <a:lumOff val="15000"/>
                </a:schemeClr>
              </a:solidFill>
              <a:latin typeface="微软雅黑" pitchFamily="34" charset="-122"/>
              <a:ea typeface="微软雅黑" pitchFamily="34" charset="-122"/>
            </a:endParaRPr>
          </a:p>
          <a:p>
            <a:pPr>
              <a:defRPr/>
            </a:pPr>
            <a:r>
              <a:rPr lang="zh-CN" altLang="en-US" sz="1000" b="0" dirty="0">
                <a:solidFill>
                  <a:schemeClr val="tx1">
                    <a:lumMod val="85000"/>
                    <a:lumOff val="15000"/>
                  </a:schemeClr>
                </a:solidFill>
                <a:latin typeface="微软雅黑" pitchFamily="34" charset="-122"/>
                <a:ea typeface="微软雅黑" pitchFamily="34" charset="-122"/>
              </a:rPr>
              <a:t>5.适时发布典型案例，警示生产经营单位认真贯彻执行有关安全生产法律法规规定，继续完善安全风险分级管控相关工作。</a:t>
            </a:r>
            <a:endParaRPr lang="zh-CN" altLang="en-US" sz="1000" b="0" dirty="0">
              <a:solidFill>
                <a:schemeClr val="tx1">
                  <a:lumMod val="85000"/>
                  <a:lumOff val="15000"/>
                </a:schemeClr>
              </a:solidFill>
              <a:latin typeface="微软雅黑" pitchFamily="34" charset="-122"/>
              <a:ea typeface="微软雅黑" pitchFamily="34" charset="-122"/>
            </a:endParaRPr>
          </a:p>
        </p:txBody>
      </p:sp>
      <p:sp>
        <p:nvSpPr>
          <p:cNvPr id="100" name="直角上箭头 99"/>
          <p:cNvSpPr/>
          <p:nvPr/>
        </p:nvSpPr>
        <p:spPr>
          <a:xfrm rot="5400000">
            <a:off x="1158240" y="1924685"/>
            <a:ext cx="931545" cy="871855"/>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511425" y="2904490"/>
            <a:ext cx="875665" cy="785495"/>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20"/>
                                        </p:tgtEl>
                                        <p:attrNameLst>
                                          <p:attrName>style.visibility</p:attrName>
                                        </p:attrNameLst>
                                      </p:cBhvr>
                                      <p:to>
                                        <p:strVal val="visible"/>
                                      </p:to>
                                    </p:set>
                                    <p:animEffect transition="in" filter="wheel(4)">
                                      <p:cBhvr>
                                        <p:cTn id="7" dur="500"/>
                                        <p:tgtEl>
                                          <p:spTgt spid="2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1500"/>
                            </p:stCondLst>
                            <p:childTnLst>
                              <p:par>
                                <p:cTn id="18" presetID="8" presetClass="entr" presetSubtype="32" fill="hold" grpId="0" nodeType="afterEffect">
                                  <p:stCondLst>
                                    <p:cond delay="0"/>
                                  </p:stCondLst>
                                  <p:childTnLst>
                                    <p:set>
                                      <p:cBhvr>
                                        <p:cTn id="19" dur="500" fill="hold">
                                          <p:stCondLst>
                                            <p:cond delay="0"/>
                                          </p:stCondLst>
                                        </p:cTn>
                                        <p:tgtEl>
                                          <p:spTgt spid="87"/>
                                        </p:tgtEl>
                                        <p:attrNameLst>
                                          <p:attrName>style.visibility</p:attrName>
                                        </p:attrNameLst>
                                      </p:cBhvr>
                                      <p:to>
                                        <p:strVal val="visible"/>
                                      </p:to>
                                    </p:set>
                                    <p:animEffect transition="in" filter="diamond(out)">
                                      <p:cBhvr>
                                        <p:cTn id="20" dur="500"/>
                                        <p:tgtEl>
                                          <p:spTgt spid="87"/>
                                        </p:tgtEl>
                                      </p:cBhvr>
                                    </p:animEffect>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3500"/>
                            </p:stCondLst>
                            <p:childTnLst>
                              <p:par>
                                <p:cTn id="35" presetID="8" presetClass="entr" presetSubtype="32" fill="hold" grpId="0" nodeType="afterEffect">
                                  <p:stCondLst>
                                    <p:cond delay="0"/>
                                  </p:stCondLst>
                                  <p:childTnLst>
                                    <p:set>
                                      <p:cBhvr>
                                        <p:cTn id="36" dur="500" fill="hold">
                                          <p:stCondLst>
                                            <p:cond delay="0"/>
                                          </p:stCondLst>
                                        </p:cTn>
                                        <p:tgtEl>
                                          <p:spTgt spid="91"/>
                                        </p:tgtEl>
                                        <p:attrNameLst>
                                          <p:attrName>style.visibility</p:attrName>
                                        </p:attrNameLst>
                                      </p:cBhvr>
                                      <p:to>
                                        <p:strVal val="visible"/>
                                      </p:to>
                                    </p:set>
                                    <p:animEffect transition="in" filter="diamond(out)">
                                      <p:cBhvr>
                                        <p:cTn id="37" dur="500"/>
                                        <p:tgtEl>
                                          <p:spTgt spid="91"/>
                                        </p:tgtEl>
                                      </p:cBhvr>
                                    </p:animEffect>
                                  </p:childTnLst>
                                </p:cTn>
                              </p:par>
                            </p:childTnLst>
                          </p:cTn>
                        </p:par>
                        <p:par>
                          <p:cTn id="38" fill="hold">
                            <p:stCondLst>
                              <p:cond delay="40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500"/>
                            </p:stCondLst>
                            <p:childTnLst>
                              <p:par>
                                <p:cTn id="52" presetID="8" presetClass="entr" presetSubtype="32" fill="hold" grpId="0" nodeType="afterEffect">
                                  <p:stCondLst>
                                    <p:cond delay="0"/>
                                  </p:stCondLst>
                                  <p:childTnLst>
                                    <p:set>
                                      <p:cBhvr>
                                        <p:cTn id="53" dur="500" fill="hold">
                                          <p:stCondLst>
                                            <p:cond delay="0"/>
                                          </p:stCondLst>
                                        </p:cTn>
                                        <p:tgtEl>
                                          <p:spTgt spid="95"/>
                                        </p:tgtEl>
                                        <p:attrNameLst>
                                          <p:attrName>style.visibility</p:attrName>
                                        </p:attrNameLst>
                                      </p:cBhvr>
                                      <p:to>
                                        <p:strVal val="visible"/>
                                      </p:to>
                                    </p:set>
                                    <p:animEffect transition="in" filter="diamond(out)">
                                      <p:cBhvr>
                                        <p:cTn id="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60" grpId="0" animBg="1"/>
      <p:bldP spid="81" grpId="0" bldLvl="0" animBg="1"/>
      <p:bldP spid="82" grpId="0" bldLvl="0" animBg="1"/>
      <p:bldP spid="100" grpId="0" bldLvl="0" animBg="1"/>
      <p:bldP spid="101" grpId="0" bldLvl="0" animBg="1"/>
      <p:bldP spid="87" grpId="0"/>
      <p:bldP spid="91"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755650" y="267335"/>
            <a:ext cx="708914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200" b="0" i="0" dirty="0">
                <a:latin typeface="方正毡笔黑简体" panose="03000509000000000000" pitchFamily="65" charset="-122"/>
                <a:ea typeface="方正毡笔黑简体" panose="03000509000000000000" pitchFamily="65" charset="-122"/>
              </a:rPr>
              <a:t>3</a:t>
            </a:r>
            <a:r>
              <a:rPr lang="zh-CN" altLang="en-US" sz="1200" b="0" i="0" dirty="0">
                <a:latin typeface="方正毡笔黑简体" panose="03000509000000000000" pitchFamily="65" charset="-122"/>
                <a:ea typeface="方正毡笔黑简体" panose="03000509000000000000" pitchFamily="65" charset="-122"/>
              </a:rPr>
              <a:t>、生产经营单位未建立事故隐患排查治理制度，或者重大事故隐患排查治理情况未按照规定报告</a:t>
            </a:r>
            <a:endParaRPr lang="zh-CN" altLang="en-US" sz="1200" b="0" i="0" dirty="0">
              <a:latin typeface="方正毡笔黑简体" panose="03000509000000000000" pitchFamily="65" charset="-122"/>
              <a:ea typeface="方正毡笔黑简体" panose="03000509000000000000" pitchFamily="65" charset="-122"/>
            </a:endParaRPr>
          </a:p>
        </p:txBody>
      </p:sp>
      <p:sp>
        <p:nvSpPr>
          <p:cNvPr id="17" name="Oval 98"/>
          <p:cNvSpPr>
            <a:spLocks noChangeArrowheads="1"/>
          </p:cNvSpPr>
          <p:nvPr/>
        </p:nvSpPr>
        <p:spPr bwMode="auto">
          <a:xfrm>
            <a:off x="2804858" y="1264910"/>
            <a:ext cx="1699993" cy="1673190"/>
          </a:xfrm>
          <a:prstGeom prst="ellipse">
            <a:avLst/>
          </a:prstGeom>
          <a:solidFill>
            <a:srgbClr val="0070C0"/>
          </a:soli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a:endParaRPr>
          </a:p>
        </p:txBody>
      </p:sp>
      <p:sp>
        <p:nvSpPr>
          <p:cNvPr id="18" name="Oval 100"/>
          <p:cNvSpPr>
            <a:spLocks noChangeArrowheads="1"/>
          </p:cNvSpPr>
          <p:nvPr/>
        </p:nvSpPr>
        <p:spPr bwMode="auto">
          <a:xfrm>
            <a:off x="4069125" y="1169100"/>
            <a:ext cx="2112613" cy="2081683"/>
          </a:xfrm>
          <a:prstGeom prst="ellipse">
            <a:avLst/>
          </a:prstGeom>
          <a:solidFill>
            <a:srgbClr val="00B0F0"/>
          </a:solidFill>
          <a:ln w="19050">
            <a:solidFill>
              <a:srgbClr val="0070C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a:ea typeface="微软雅黑"/>
            </a:endParaRPr>
          </a:p>
        </p:txBody>
      </p:sp>
      <p:sp>
        <p:nvSpPr>
          <p:cNvPr id="19" name="Oval 101"/>
          <p:cNvSpPr>
            <a:spLocks noChangeArrowheads="1"/>
          </p:cNvSpPr>
          <p:nvPr/>
        </p:nvSpPr>
        <p:spPr bwMode="auto">
          <a:xfrm>
            <a:off x="3336311" y="2193899"/>
            <a:ext cx="1769314" cy="1758156"/>
          </a:xfrm>
          <a:prstGeom prst="ellipse">
            <a:avLst/>
          </a:prstGeom>
          <a:solidFill>
            <a:schemeClr val="bg2">
              <a:lumMod val="90000"/>
            </a:schemeClr>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a:ea typeface="微软雅黑"/>
            </a:endParaRPr>
          </a:p>
        </p:txBody>
      </p:sp>
      <p:cxnSp>
        <p:nvCxnSpPr>
          <p:cNvPr id="20" name="直接箭头连接符 19"/>
          <p:cNvCxnSpPr/>
          <p:nvPr/>
        </p:nvCxnSpPr>
        <p:spPr>
          <a:xfrm>
            <a:off x="6181737" y="1981184"/>
            <a:ext cx="1627094" cy="0"/>
          </a:xfrm>
          <a:prstGeom prst="straightConnector1">
            <a:avLst/>
          </a:prstGeom>
          <a:noFill/>
          <a:ln w="9525" cap="flat" cmpd="sng" algn="ctr">
            <a:solidFill>
              <a:srgbClr val="C00000"/>
            </a:solidFill>
            <a:prstDash val="solid"/>
            <a:tailEnd type="arrow"/>
          </a:ln>
          <a:effectLst/>
        </p:spPr>
      </p:cxnSp>
      <p:sp>
        <p:nvSpPr>
          <p:cNvPr id="21" name="TextBox 20"/>
          <p:cNvSpPr txBox="1"/>
          <p:nvPr/>
        </p:nvSpPr>
        <p:spPr>
          <a:xfrm>
            <a:off x="6224027" y="1418981"/>
            <a:ext cx="1541625" cy="460375"/>
          </a:xfrm>
          <a:prstGeom prst="rect">
            <a:avLst/>
          </a:prstGeom>
          <a:noFill/>
        </p:spPr>
        <p:txBody>
          <a:bodyPr wrap="square" rtlCol="0">
            <a:spAutoFit/>
          </a:bodyPr>
          <a:lstStyle/>
          <a:p>
            <a:pPr algn="l" fontAlgn="auto">
              <a:lnSpc>
                <a:spcPct val="150000"/>
              </a:lnSpc>
              <a:spcBef>
                <a:spcPts val="0"/>
              </a:spcBef>
              <a:spcAft>
                <a:spcPts val="0"/>
              </a:spcAft>
              <a:buClrTx/>
              <a:buSzTx/>
              <a:buFontTx/>
            </a:pPr>
            <a:r>
              <a:rPr lang="zh-CN" altLang="en-US" sz="800" b="0" dirty="0" smtClean="0">
                <a:solidFill>
                  <a:schemeClr val="bg2">
                    <a:lumMod val="10000"/>
                  </a:schemeClr>
                </a:solidFill>
                <a:latin typeface="Calibri"/>
                <a:ea typeface="微软雅黑"/>
              </a:rPr>
              <a:t>《中华人民共和国安全生产法》第一百零一条 </a:t>
            </a:r>
            <a:endParaRPr lang="zh-CN" altLang="en-US" sz="800" b="0" dirty="0" smtClean="0">
              <a:solidFill>
                <a:schemeClr val="bg2">
                  <a:lumMod val="10000"/>
                </a:schemeClr>
              </a:solidFill>
              <a:latin typeface="Calibri"/>
              <a:ea typeface="微软雅黑"/>
            </a:endParaRPr>
          </a:p>
        </p:txBody>
      </p:sp>
      <p:cxnSp>
        <p:nvCxnSpPr>
          <p:cNvPr id="22" name="直接箭头连接符 21"/>
          <p:cNvCxnSpPr>
            <a:stCxn id="19" idx="4"/>
          </p:cNvCxnSpPr>
          <p:nvPr/>
        </p:nvCxnSpPr>
        <p:spPr>
          <a:xfrm>
            <a:off x="4220968" y="3911462"/>
            <a:ext cx="6602" cy="893036"/>
          </a:xfrm>
          <a:prstGeom prst="straightConnector1">
            <a:avLst/>
          </a:prstGeom>
          <a:noFill/>
          <a:ln w="9525" cap="flat" cmpd="sng" algn="ctr">
            <a:solidFill>
              <a:srgbClr val="C00000"/>
            </a:solidFill>
            <a:prstDash val="solid"/>
            <a:tailEnd type="arrow"/>
          </a:ln>
          <a:effectLst/>
        </p:spPr>
      </p:cxnSp>
      <p:sp>
        <p:nvSpPr>
          <p:cNvPr id="23" name="TextBox 22"/>
          <p:cNvSpPr txBox="1"/>
          <p:nvPr/>
        </p:nvSpPr>
        <p:spPr>
          <a:xfrm>
            <a:off x="5004435" y="3250565"/>
            <a:ext cx="4086225" cy="1753235"/>
          </a:xfrm>
          <a:prstGeom prst="rect">
            <a:avLst/>
          </a:prstGeom>
          <a:noFill/>
        </p:spPr>
        <p:txBody>
          <a:bodyPr wrap="square" rtlCol="0">
            <a:spAutoFit/>
          </a:bodyPr>
          <a:lstStyle/>
          <a:p>
            <a:pPr algn="l" fontAlgn="auto">
              <a:lnSpc>
                <a:spcPct val="150000"/>
              </a:lnSpc>
              <a:spcBef>
                <a:spcPts val="0"/>
              </a:spcBef>
              <a:spcAft>
                <a:spcPts val="0"/>
              </a:spcAft>
              <a:buClrTx/>
              <a:buSzTx/>
              <a:buFontTx/>
            </a:pPr>
            <a:r>
              <a:rPr lang="zh-CN" altLang="en-US" sz="800" b="0" dirty="0" smtClean="0">
                <a:solidFill>
                  <a:schemeClr val="bg2">
                    <a:lumMod val="10000"/>
                  </a:schemeClr>
                </a:solidFill>
                <a:latin typeface="Calibri"/>
                <a:ea typeface="微软雅黑"/>
              </a:rPr>
              <a:t>1.督促生产经营单位加强有关安全生产法律法规学习，将隐患排查治理及重大事故隐患治理情况报告相关规定纳入生产经营单位安全生产教育和培训内容。2.建议生产经营单位认真落实隐患排查治理制度，明确各部门、各岗位、各场所、各设备设施的排查范围和要求。采取技术、管理措施，及时发现并消除事故隐患，加强隐患自查、自改、自报。3.建议生产经营单位将事故隐患排查治理情况纳入隐患排查内容，及时整改相关问题。4.加强监督检查，督促生产经营单位依法建立事故隐患排查治理制度、按照规定报告重大事故隐患排查治理情况。5.适时发布典型案例，警示生产经营单位认真贯彻执行有关安全生产法律法规规定，建立健全隐患排查治理制度，及时整改消除事故隐患，并将重大事故隐患及其治理情况上报负有安全生产监督管理职责的部门。</a:t>
            </a:r>
            <a:endParaRPr lang="zh-CN" altLang="en-US" sz="800" b="0" dirty="0" smtClean="0">
              <a:solidFill>
                <a:schemeClr val="bg2">
                  <a:lumMod val="10000"/>
                </a:schemeClr>
              </a:solidFill>
              <a:latin typeface="Calibri"/>
              <a:ea typeface="微软雅黑"/>
            </a:endParaRPr>
          </a:p>
        </p:txBody>
      </p:sp>
      <p:cxnSp>
        <p:nvCxnSpPr>
          <p:cNvPr id="24" name="直接箭头连接符 23"/>
          <p:cNvCxnSpPr/>
          <p:nvPr/>
        </p:nvCxnSpPr>
        <p:spPr>
          <a:xfrm flipH="1">
            <a:off x="1028527" y="2154981"/>
            <a:ext cx="1776331" cy="0"/>
          </a:xfrm>
          <a:prstGeom prst="straightConnector1">
            <a:avLst/>
          </a:prstGeom>
          <a:noFill/>
          <a:ln w="9525" cap="flat" cmpd="sng" algn="ctr">
            <a:solidFill>
              <a:srgbClr val="C00000"/>
            </a:solidFill>
            <a:prstDash val="solid"/>
            <a:tailEnd type="arrow"/>
          </a:ln>
          <a:effectLst/>
        </p:spPr>
      </p:cxnSp>
      <p:sp>
        <p:nvSpPr>
          <p:cNvPr id="25" name="TextBox 24"/>
          <p:cNvSpPr txBox="1"/>
          <p:nvPr/>
        </p:nvSpPr>
        <p:spPr>
          <a:xfrm>
            <a:off x="929005" y="2211705"/>
            <a:ext cx="1976120" cy="2122805"/>
          </a:xfrm>
          <a:prstGeom prst="rect">
            <a:avLst/>
          </a:prstGeom>
          <a:noFill/>
        </p:spPr>
        <p:txBody>
          <a:bodyPr wrap="square" rtlCol="0">
            <a:spAutoFit/>
          </a:bodyPr>
          <a:lstStyle/>
          <a:p>
            <a:pPr algn="l" fontAlgn="auto">
              <a:lnSpc>
                <a:spcPct val="150000"/>
              </a:lnSpc>
              <a:spcBef>
                <a:spcPts val="0"/>
              </a:spcBef>
              <a:spcAft>
                <a:spcPts val="0"/>
              </a:spcAft>
              <a:buClrTx/>
              <a:buSzTx/>
              <a:buFontTx/>
            </a:pPr>
            <a:r>
              <a:rPr lang="zh-CN" altLang="en-US" sz="800" b="0" dirty="0" smtClean="0">
                <a:solidFill>
                  <a:schemeClr val="bg2">
                    <a:lumMod val="10000"/>
                  </a:schemeClr>
                </a:solidFill>
                <a:latin typeface="Calibri"/>
                <a:ea typeface="微软雅黑"/>
              </a:rPr>
              <a:t>《中华人民共和国安全生产法》第四十一条第二款  生产经营单位应当建立健全并落实生产安全事故隐患排查治理制度，采取技术、管理措施，及时发现并消除事故隐患。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zh-CN" altLang="en-US" sz="800" b="0" dirty="0" smtClean="0">
              <a:solidFill>
                <a:schemeClr val="bg2">
                  <a:lumMod val="10000"/>
                </a:schemeClr>
              </a:solidFill>
              <a:latin typeface="Calibri"/>
              <a:ea typeface="微软雅黑"/>
            </a:endParaRPr>
          </a:p>
        </p:txBody>
      </p:sp>
      <p:sp>
        <p:nvSpPr>
          <p:cNvPr id="26" name="TextBox 25"/>
          <p:cNvSpPr txBox="1"/>
          <p:nvPr/>
        </p:nvSpPr>
        <p:spPr>
          <a:xfrm>
            <a:off x="3131616" y="1563191"/>
            <a:ext cx="880358" cy="706755"/>
          </a:xfrm>
          <a:prstGeom prst="rect">
            <a:avLst/>
          </a:prstGeom>
          <a:noFill/>
        </p:spPr>
        <p:txBody>
          <a:bodyPr wrap="square" rtlCol="0">
            <a:spAutoFit/>
          </a:bodyPr>
          <a:lstStyle/>
          <a:p>
            <a:pPr fontAlgn="auto">
              <a:spcBef>
                <a:spcPts val="0"/>
              </a:spcBef>
              <a:spcAft>
                <a:spcPts val="0"/>
              </a:spcAft>
            </a:pPr>
            <a:r>
              <a:rPr lang="zh-CN" sz="2000" b="1" dirty="0" smtClean="0">
                <a:solidFill>
                  <a:schemeClr val="bg1"/>
                </a:solidFill>
                <a:latin typeface="微软雅黑" pitchFamily="34" charset="-122"/>
                <a:ea typeface="微软雅黑" pitchFamily="34" charset="-122"/>
              </a:rPr>
              <a:t>法律依据</a:t>
            </a:r>
            <a:endParaRPr lang="zh-CN" sz="2000" b="1" dirty="0">
              <a:solidFill>
                <a:schemeClr val="bg1"/>
              </a:solidFill>
              <a:latin typeface="微软雅黑" pitchFamily="34" charset="-122"/>
              <a:ea typeface="微软雅黑" pitchFamily="34" charset="-122"/>
            </a:endParaRPr>
          </a:p>
        </p:txBody>
      </p:sp>
      <p:sp>
        <p:nvSpPr>
          <p:cNvPr id="27" name="TextBox 26"/>
          <p:cNvSpPr txBox="1"/>
          <p:nvPr/>
        </p:nvSpPr>
        <p:spPr>
          <a:xfrm>
            <a:off x="4903117" y="1635385"/>
            <a:ext cx="880358" cy="706755"/>
          </a:xfrm>
          <a:prstGeom prst="rect">
            <a:avLst/>
          </a:prstGeom>
          <a:noFill/>
        </p:spPr>
        <p:txBody>
          <a:bodyPr wrap="square" rtlCol="0">
            <a:spAutoFit/>
          </a:bodyPr>
          <a:lstStyle/>
          <a:p>
            <a:pPr fontAlgn="auto">
              <a:spcBef>
                <a:spcPts val="0"/>
              </a:spcBef>
              <a:spcAft>
                <a:spcPts val="0"/>
              </a:spcAft>
            </a:pPr>
            <a:r>
              <a:rPr lang="zh-CN" sz="2000" b="1" dirty="0" smtClean="0">
                <a:solidFill>
                  <a:srgbClr val="FFFF00"/>
                </a:solidFill>
                <a:latin typeface="微软雅黑" pitchFamily="34" charset="-122"/>
                <a:ea typeface="微软雅黑" pitchFamily="34" charset="-122"/>
              </a:rPr>
              <a:t>法律后果</a:t>
            </a:r>
            <a:endParaRPr lang="zh-CN" sz="2000" b="1" dirty="0">
              <a:solidFill>
                <a:srgbClr val="FFFF00"/>
              </a:solidFill>
              <a:latin typeface="微软雅黑" pitchFamily="34" charset="-122"/>
              <a:ea typeface="微软雅黑" pitchFamily="34" charset="-122"/>
            </a:endParaRPr>
          </a:p>
        </p:txBody>
      </p:sp>
      <p:sp>
        <p:nvSpPr>
          <p:cNvPr id="28" name="TextBox 27"/>
          <p:cNvSpPr txBox="1"/>
          <p:nvPr/>
        </p:nvSpPr>
        <p:spPr>
          <a:xfrm>
            <a:off x="3851909" y="2787423"/>
            <a:ext cx="880358" cy="706755"/>
          </a:xfrm>
          <a:prstGeom prst="rect">
            <a:avLst/>
          </a:prstGeom>
          <a:noFill/>
        </p:spPr>
        <p:txBody>
          <a:bodyPr wrap="square" rtlCol="0">
            <a:spAutoFit/>
          </a:bodyPr>
          <a:lstStyle/>
          <a:p>
            <a:pPr fontAlgn="auto">
              <a:spcBef>
                <a:spcPts val="0"/>
              </a:spcBef>
              <a:spcAft>
                <a:spcPts val="0"/>
              </a:spcAft>
            </a:pPr>
            <a:r>
              <a:rPr lang="zh-CN" sz="2000" b="1" dirty="0" smtClean="0">
                <a:latin typeface="微软雅黑" pitchFamily="34" charset="-122"/>
                <a:ea typeface="微软雅黑" pitchFamily="34" charset="-122"/>
              </a:rPr>
              <a:t>防范措施</a:t>
            </a:r>
            <a:endParaRPr lang="zh-CN" sz="2000" b="1"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99"/>
                                        </p:tgtEl>
                                        <p:attrNameLst>
                                          <p:attrName>style.visibility</p:attrName>
                                        </p:attrNameLst>
                                      </p:cBhvr>
                                      <p:to>
                                        <p:strVal val="visible"/>
                                      </p:to>
                                    </p:set>
                                    <p:animEffect transition="in" filter="wheel(4)">
                                      <p:cBhvr>
                                        <p:cTn id="7" dur="500"/>
                                        <p:tgtEl>
                                          <p:spTgt spid="99"/>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50" fill="hold"/>
                                        <p:tgtEl>
                                          <p:spTgt spid="19"/>
                                        </p:tgtEl>
                                        <p:attrNameLst>
                                          <p:attrName>ppt_w</p:attrName>
                                        </p:attrNameLst>
                                      </p:cBhvr>
                                      <p:tavLst>
                                        <p:tav tm="0">
                                          <p:val>
                                            <p:strVal val="4*#ppt_w"/>
                                          </p:val>
                                        </p:tav>
                                        <p:tav tm="100000">
                                          <p:val>
                                            <p:strVal val="#ppt_w"/>
                                          </p:val>
                                        </p:tav>
                                      </p:tavLst>
                                    </p:anim>
                                    <p:anim calcmode="lin" valueType="num">
                                      <p:cBhvr>
                                        <p:cTn id="20" dur="250" fill="hold"/>
                                        <p:tgtEl>
                                          <p:spTgt spid="19"/>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360"/>
                                          </p:val>
                                        </p:tav>
                                        <p:tav tm="100000">
                                          <p:val>
                                            <p:fltVal val="0"/>
                                          </p:val>
                                        </p:tav>
                                      </p:tavLst>
                                    </p:anim>
                                    <p:animEffect transition="in" filter="fade">
                                      <p:cBhvr>
                                        <p:cTn id="27" dur="500"/>
                                        <p:tgtEl>
                                          <p:spTgt spid="26"/>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 calcmode="lin" valueType="num">
                                      <p:cBhvr>
                                        <p:cTn id="32" dur="500" fill="hold"/>
                                        <p:tgtEl>
                                          <p:spTgt spid="27"/>
                                        </p:tgtEl>
                                        <p:attrNameLst>
                                          <p:attrName>style.rotation</p:attrName>
                                        </p:attrNameLst>
                                      </p:cBhvr>
                                      <p:tavLst>
                                        <p:tav tm="0">
                                          <p:val>
                                            <p:fltVal val="360"/>
                                          </p:val>
                                        </p:tav>
                                        <p:tav tm="100000">
                                          <p:val>
                                            <p:fltVal val="0"/>
                                          </p:val>
                                        </p:tav>
                                      </p:tavLst>
                                    </p:anim>
                                    <p:animEffect transition="in" filter="fade">
                                      <p:cBhvr>
                                        <p:cTn id="33" dur="500"/>
                                        <p:tgtEl>
                                          <p:spTgt spid="27"/>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 calcmode="lin" valueType="num">
                                      <p:cBhvr>
                                        <p:cTn id="38" dur="500" fill="hold"/>
                                        <p:tgtEl>
                                          <p:spTgt spid="28"/>
                                        </p:tgtEl>
                                        <p:attrNameLst>
                                          <p:attrName>style.rotation</p:attrName>
                                        </p:attrNameLst>
                                      </p:cBhvr>
                                      <p:tavLst>
                                        <p:tav tm="0">
                                          <p:val>
                                            <p:fltVal val="360"/>
                                          </p:val>
                                        </p:tav>
                                        <p:tav tm="100000">
                                          <p:val>
                                            <p:fltVal val="0"/>
                                          </p:val>
                                        </p:tav>
                                      </p:tavLst>
                                    </p:anim>
                                    <p:animEffect transition="in" filter="fade">
                                      <p:cBhvr>
                                        <p:cTn id="39" dur="500"/>
                                        <p:tgtEl>
                                          <p:spTgt spid="28"/>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7" grpId="0" animBg="1"/>
      <p:bldP spid="18" grpId="0" animBg="1"/>
      <p:bldP spid="19" grpId="0" animBg="1"/>
      <p:bldP spid="21" grpId="0"/>
      <p:bldP spid="23"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5" name="背景音乐 - 轻快.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065695" y="0"/>
            <a:ext cx="360040" cy="36004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51989"/>
            <a:ext cx="9144000" cy="2191511"/>
          </a:xfrm>
          <a:prstGeom prst="rect">
            <a:avLst/>
          </a:prstGeom>
        </p:spPr>
      </p:pic>
      <p:sp>
        <p:nvSpPr>
          <p:cNvPr id="12" name="Rectangle 3"/>
          <p:cNvSpPr txBox="1">
            <a:spLocks noChangeArrowheads="1"/>
          </p:cNvSpPr>
          <p:nvPr/>
        </p:nvSpPr>
        <p:spPr bwMode="auto">
          <a:xfrm>
            <a:off x="1300480" y="2232660"/>
            <a:ext cx="6543040"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a:r>
              <a:rPr lang="zh-CN" altLang="en-US" sz="4400" dirty="0">
                <a:solidFill>
                  <a:schemeClr val="tx1"/>
                </a:solidFill>
                <a:latin typeface="+mn-ea"/>
                <a:sym typeface="+mn-ea"/>
              </a:rPr>
              <a:t>以上与大家共同学习。</a:t>
            </a:r>
            <a:endParaRPr lang="zh-CN" altLang="en-US" sz="4400" dirty="0">
              <a:solidFill>
                <a:schemeClr val="tx1"/>
              </a:solidFill>
              <a:latin typeface="+mn-ea"/>
              <a:sym typeface="+mn-ea"/>
            </a:endParaRPr>
          </a:p>
          <a:p>
            <a:pPr algn="ctr"/>
            <a:endParaRPr lang="zh-CN" altLang="en-US" sz="4400" b="1" dirty="0">
              <a:solidFill>
                <a:schemeClr val="tx1"/>
              </a:solidFill>
              <a:latin typeface="+mn-ea"/>
            </a:endParaRPr>
          </a:p>
          <a:p>
            <a:pPr algn="ctr"/>
            <a:r>
              <a:rPr lang="zh-CN" altLang="en-US" sz="4400" dirty="0">
                <a:solidFill>
                  <a:schemeClr val="tx1"/>
                </a:solidFill>
                <a:latin typeface="+mn-ea"/>
                <a:sym typeface="+mn-ea"/>
              </a:rPr>
              <a:t>谢谢大家！</a:t>
            </a:r>
            <a:endParaRPr lang="zh-CN" altLang="en-US" sz="4400" b="1" dirty="0">
              <a:solidFill>
                <a:schemeClr val="accent5">
                  <a:lumMod val="50000"/>
                </a:schemeClr>
              </a:solidFill>
              <a:latin typeface="+mn-ea"/>
            </a:endParaRPr>
          </a:p>
          <a:p>
            <a:pPr algn="dist" eaLnBrk="1" hangingPunct="1"/>
            <a:endParaRPr lang="zh-CN" altLang="en-US" sz="4400" b="0" i="1" dirty="0">
              <a:latin typeface="方正正粗黑简体" panose="02000000000000000000" pitchFamily="2" charset="-122"/>
              <a:ea typeface="方正正粗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remove" display="0">
                  <p:stCondLst>
                    <p:cond delay="indefinite"/>
                  </p:stCondLst>
                  <p:endCondLst>
                    <p:cond evt="onStopAudio" delay="0">
                      <p:tgtEl>
                        <p:sldTgt/>
                      </p:tgtEl>
                    </p:cond>
                  </p:endCondLst>
                </p:cTn>
                <p:tgtEl>
                  <p:spTgt spid="45"/>
                </p:tgtEl>
              </p:cMediaNode>
            </p:audio>
          </p:childTnLst>
        </p:cTn>
      </p:par>
    </p:tnLst>
    <p:bldLst>
      <p:bldP spid="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zh-CN" altLang="en-US" sz="2800" b="0" i="0" dirty="0" smtClean="0">
                <a:latin typeface="方正毡笔黑简体" panose="03000509000000000000" pitchFamily="65" charset="-122"/>
                <a:ea typeface="方正毡笔黑简体" panose="03000509000000000000" pitchFamily="65" charset="-122"/>
              </a:rPr>
              <a:t>目  录</a:t>
            </a:r>
            <a:endParaRPr lang="zh-CN" altLang="en-US" sz="2800" b="0" i="0" dirty="0">
              <a:latin typeface="方正毡笔黑简体" panose="03000509000000000000" pitchFamily="65" charset="-122"/>
              <a:ea typeface="方正毡笔黑简体" panose="03000509000000000000" pitchFamily="65" charset="-122"/>
            </a:endParaRPr>
          </a:p>
        </p:txBody>
      </p:sp>
      <p:grpSp>
        <p:nvGrpSpPr>
          <p:cNvPr id="21" name="组合 20"/>
          <p:cNvGrpSpPr/>
          <p:nvPr/>
        </p:nvGrpSpPr>
        <p:grpSpPr bwMode="auto">
          <a:xfrm>
            <a:off x="953135" y="1203484"/>
            <a:ext cx="2458079" cy="1568450"/>
            <a:chOff x="958486" y="1157048"/>
            <a:chExt cx="2457996" cy="1568073"/>
          </a:xfrm>
        </p:grpSpPr>
        <p:grpSp>
          <p:nvGrpSpPr>
            <p:cNvPr id="22" name="组合 39"/>
            <p:cNvGrpSpPr/>
            <p:nvPr/>
          </p:nvGrpSpPr>
          <p:grpSpPr bwMode="auto">
            <a:xfrm>
              <a:off x="1409320" y="1444951"/>
              <a:ext cx="2007162" cy="1122892"/>
              <a:chOff x="1466470" y="1444951"/>
              <a:chExt cx="2007162" cy="1122892"/>
            </a:xfrm>
          </p:grpSpPr>
          <p:sp>
            <p:nvSpPr>
              <p:cNvPr id="35" name="矩形 34"/>
              <p:cNvSpPr/>
              <p:nvPr/>
            </p:nvSpPr>
            <p:spPr>
              <a:xfrm>
                <a:off x="1466470" y="1444951"/>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itchFamily="34" charset="-122"/>
                    <a:ea typeface="微软雅黑" pitchFamily="34" charset="-122"/>
                  </a:rPr>
                  <a:t>目  录</a:t>
                </a:r>
                <a:endParaRPr lang="zh-CN" altLang="en-US" sz="4800" dirty="0">
                  <a:solidFill>
                    <a:schemeClr val="tx1">
                      <a:lumMod val="75000"/>
                      <a:lumOff val="25000"/>
                    </a:schemeClr>
                  </a:solidFill>
                  <a:latin typeface="微软雅黑" pitchFamily="34" charset="-122"/>
                  <a:ea typeface="微软雅黑" pitchFamily="34" charset="-122"/>
                </a:endParaRPr>
              </a:p>
            </p:txBody>
          </p:sp>
          <p:sp>
            <p:nvSpPr>
              <p:cNvPr id="36" name="TextBox 5"/>
              <p:cNvSpPr txBox="1">
                <a:spLocks noChangeArrowheads="1"/>
              </p:cNvSpPr>
              <p:nvPr/>
            </p:nvSpPr>
            <p:spPr bwMode="auto">
              <a:xfrm>
                <a:off x="1538218" y="2092342"/>
                <a:ext cx="1935414" cy="47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500" b="1" dirty="0">
                    <a:solidFill>
                      <a:srgbClr val="C00000"/>
                    </a:solidFill>
                    <a:latin typeface="Arial" panose="02080604020202020204" pitchFamily="34" charset="0"/>
                    <a:cs typeface="Arial" panose="02080604020202020204" pitchFamily="34" charset="0"/>
                  </a:rPr>
                  <a:t>CONTENTS</a:t>
                </a:r>
                <a:endParaRPr lang="zh-CN" altLang="en-US" sz="2500" b="1" dirty="0">
                  <a:solidFill>
                    <a:srgbClr val="C00000"/>
                  </a:solidFill>
                  <a:latin typeface="Arial" panose="02080604020202020204" pitchFamily="34" charset="0"/>
                  <a:cs typeface="Arial" panose="02080604020202020204" pitchFamily="34" charset="0"/>
                </a:endParaRPr>
              </a:p>
            </p:txBody>
          </p:sp>
        </p:grpSp>
        <p:sp>
          <p:nvSpPr>
            <p:cNvPr id="24" name="矩形 23"/>
            <p:cNvSpPr/>
            <p:nvPr/>
          </p:nvSpPr>
          <p:spPr>
            <a:xfrm>
              <a:off x="958486" y="1157048"/>
              <a:ext cx="309869" cy="1568073"/>
            </a:xfrm>
            <a:prstGeom prst="rect">
              <a:avLst/>
            </a:prstGeom>
          </p:spPr>
          <p:txBody>
            <a:bodyPr wrap="none">
              <a:spAutoFit/>
            </a:bodyPr>
            <a:lstStyle/>
            <a:p>
              <a:pPr fontAlgn="auto">
                <a:spcBef>
                  <a:spcPts val="0"/>
                </a:spcBef>
                <a:spcAft>
                  <a:spcPts val="0"/>
                </a:spcAft>
                <a:defRPr/>
              </a:pPr>
              <a:endParaRPr lang="zh-CN" altLang="en-US" sz="9600" dirty="0">
                <a:solidFill>
                  <a:schemeClr val="bg1"/>
                </a:solidFill>
                <a:effectLst>
                  <a:innerShdw blurRad="63500" dist="50800" dir="10800000">
                    <a:prstClr val="black">
                      <a:alpha val="50000"/>
                    </a:prstClr>
                  </a:innerShdw>
                </a:effectLst>
                <a:latin typeface="Arial" panose="02080604020202020204" pitchFamily="34" charset="0"/>
                <a:ea typeface="+mn-ea"/>
                <a:cs typeface="Arial" panose="02080604020202020204" pitchFamily="34" charset="0"/>
              </a:endParaRPr>
            </a:p>
          </p:txBody>
        </p:sp>
      </p:grpSp>
      <p:grpSp>
        <p:nvGrpSpPr>
          <p:cNvPr id="37" name="组合 8"/>
          <p:cNvGrpSpPr/>
          <p:nvPr/>
        </p:nvGrpSpPr>
        <p:grpSpPr bwMode="auto">
          <a:xfrm>
            <a:off x="4119880" y="958374"/>
            <a:ext cx="4073525" cy="462598"/>
            <a:chOff x="4181203" y="1522775"/>
            <a:chExt cx="4074491" cy="462192"/>
          </a:xfrm>
        </p:grpSpPr>
        <p:sp>
          <p:nvSpPr>
            <p:cNvPr id="38" name="矩形 37"/>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39" name="椭圆 38"/>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矩形 11"/>
            <p:cNvSpPr>
              <a:spLocks noChangeArrowheads="1"/>
            </p:cNvSpPr>
            <p:nvPr/>
          </p:nvSpPr>
          <p:spPr bwMode="auto">
            <a:xfrm>
              <a:off x="4201527" y="1524996"/>
              <a:ext cx="601806" cy="45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a:solidFill>
                    <a:srgbClr val="262626"/>
                  </a:solidFill>
                  <a:latin typeface="微软雅黑" pitchFamily="34" charset="-122"/>
                  <a:ea typeface="微软雅黑" pitchFamily="34" charset="-122"/>
                </a:rPr>
                <a:t>一</a:t>
              </a:r>
              <a:endParaRPr lang="zh-CN" altLang="en-US" sz="1600">
                <a:solidFill>
                  <a:srgbClr val="262626"/>
                </a:solidFill>
                <a:latin typeface="微软雅黑" pitchFamily="34" charset="-122"/>
                <a:ea typeface="微软雅黑" pitchFamily="34" charset="-122"/>
              </a:endParaRPr>
            </a:p>
          </p:txBody>
        </p:sp>
        <p:sp>
          <p:nvSpPr>
            <p:cNvPr id="41" name="TextBox 40"/>
            <p:cNvSpPr txBox="1"/>
            <p:nvPr/>
          </p:nvSpPr>
          <p:spPr bwMode="auto">
            <a:xfrm>
              <a:off x="4773164" y="1615087"/>
              <a:ext cx="3241809" cy="275348"/>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组织机构人员健全方面的违法风险点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2" name="组合 13"/>
          <p:cNvGrpSpPr/>
          <p:nvPr/>
        </p:nvGrpSpPr>
        <p:grpSpPr bwMode="auto">
          <a:xfrm>
            <a:off x="4119880" y="1481931"/>
            <a:ext cx="4073525" cy="488632"/>
            <a:chOff x="4181203" y="2065598"/>
            <a:chExt cx="4074491" cy="488203"/>
          </a:xfrm>
        </p:grpSpPr>
        <p:sp>
          <p:nvSpPr>
            <p:cNvPr id="43" name="矩形 42"/>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4" name="椭圆 43"/>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矩形 16"/>
            <p:cNvSpPr>
              <a:spLocks noChangeArrowheads="1"/>
            </p:cNvSpPr>
            <p:nvPr/>
          </p:nvSpPr>
          <p:spPr bwMode="auto">
            <a:xfrm>
              <a:off x="4193906" y="2065598"/>
              <a:ext cx="601806" cy="45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a:solidFill>
                    <a:srgbClr val="262626"/>
                  </a:solidFill>
                  <a:latin typeface="微软雅黑" pitchFamily="34" charset="-122"/>
                  <a:ea typeface="微软雅黑" pitchFamily="34" charset="-122"/>
                </a:rPr>
                <a:t>二</a:t>
              </a:r>
              <a:endParaRPr lang="zh-CN" altLang="en-US" sz="1600">
                <a:solidFill>
                  <a:srgbClr val="262626"/>
                </a:solidFill>
                <a:latin typeface="微软雅黑" pitchFamily="34" charset="-122"/>
                <a:ea typeface="微软雅黑" pitchFamily="34" charset="-122"/>
              </a:endParaRPr>
            </a:p>
          </p:txBody>
        </p:sp>
        <p:sp>
          <p:nvSpPr>
            <p:cNvPr id="46" name="TextBox 45"/>
            <p:cNvSpPr txBox="1"/>
            <p:nvPr/>
          </p:nvSpPr>
          <p:spPr bwMode="auto">
            <a:xfrm>
              <a:off x="4832233" y="2198513"/>
              <a:ext cx="2477087" cy="275348"/>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教育培训方面的违法风险点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7" name="组合 18"/>
          <p:cNvGrpSpPr/>
          <p:nvPr/>
        </p:nvGrpSpPr>
        <p:grpSpPr bwMode="auto">
          <a:xfrm>
            <a:off x="4124325" y="2068354"/>
            <a:ext cx="4073525" cy="488315"/>
            <a:chOff x="4181203" y="2630398"/>
            <a:chExt cx="4074491" cy="489441"/>
          </a:xfrm>
        </p:grpSpPr>
        <p:sp>
          <p:nvSpPr>
            <p:cNvPr id="48" name="矩形 47"/>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9" name="椭圆 48"/>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矩形 21"/>
            <p:cNvSpPr>
              <a:spLocks noChangeArrowheads="1"/>
            </p:cNvSpPr>
            <p:nvPr/>
          </p:nvSpPr>
          <p:spPr bwMode="auto">
            <a:xfrm>
              <a:off x="4197081" y="2630398"/>
              <a:ext cx="601806" cy="4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a:solidFill>
                    <a:srgbClr val="262626"/>
                  </a:solidFill>
                  <a:latin typeface="微软雅黑" pitchFamily="34" charset="-122"/>
                  <a:ea typeface="微软雅黑" pitchFamily="34" charset="-122"/>
                </a:rPr>
                <a:t>三</a:t>
              </a:r>
              <a:endParaRPr lang="zh-CN" altLang="en-US" sz="1600">
                <a:solidFill>
                  <a:srgbClr val="262626"/>
                </a:solidFill>
                <a:latin typeface="微软雅黑" pitchFamily="34" charset="-122"/>
                <a:ea typeface="微软雅黑" pitchFamily="34" charset="-122"/>
              </a:endParaRPr>
            </a:p>
          </p:txBody>
        </p:sp>
        <p:sp>
          <p:nvSpPr>
            <p:cNvPr id="51" name="TextBox 50"/>
            <p:cNvSpPr txBox="1"/>
            <p:nvPr/>
          </p:nvSpPr>
          <p:spPr bwMode="auto">
            <a:xfrm>
              <a:off x="4818260" y="2764056"/>
              <a:ext cx="3432989" cy="276225"/>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应急预案制度及演练方面的违法风险点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2" name="组合 23"/>
          <p:cNvGrpSpPr/>
          <p:nvPr/>
        </p:nvGrpSpPr>
        <p:grpSpPr bwMode="auto">
          <a:xfrm>
            <a:off x="3835400" y="1243806"/>
            <a:ext cx="68176" cy="3899694"/>
            <a:chOff x="6966170" y="1570075"/>
            <a:chExt cx="63500" cy="2204256"/>
          </a:xfrm>
        </p:grpSpPr>
        <p:cxnSp>
          <p:nvCxnSpPr>
            <p:cNvPr id="53" name="直接连接符 52"/>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4" name="直接连接符 53"/>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5" name="组合 26"/>
          <p:cNvGrpSpPr/>
          <p:nvPr/>
        </p:nvGrpSpPr>
        <p:grpSpPr bwMode="auto">
          <a:xfrm>
            <a:off x="3835400" y="1248048"/>
            <a:ext cx="69850" cy="2140432"/>
            <a:chOff x="6966170" y="1570075"/>
            <a:chExt cx="63500" cy="2204256"/>
          </a:xfrm>
        </p:grpSpPr>
        <p:cxnSp>
          <p:nvCxnSpPr>
            <p:cNvPr id="56" name="直接连接符 55"/>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7" name="直接连接符 56"/>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8" name="组合 18"/>
          <p:cNvGrpSpPr/>
          <p:nvPr/>
        </p:nvGrpSpPr>
        <p:grpSpPr bwMode="auto">
          <a:xfrm>
            <a:off x="4124325" y="2615148"/>
            <a:ext cx="4073525" cy="498476"/>
            <a:chOff x="4181203" y="2620214"/>
            <a:chExt cx="4074491" cy="499625"/>
          </a:xfrm>
        </p:grpSpPr>
        <p:sp>
          <p:nvSpPr>
            <p:cNvPr id="59" name="矩形 5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0" name="椭圆 59"/>
            <p:cNvSpPr/>
            <p:nvPr/>
          </p:nvSpPr>
          <p:spPr bwMode="auto">
            <a:xfrm>
              <a:off x="4305301" y="2704367"/>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矩形 21"/>
            <p:cNvSpPr>
              <a:spLocks noChangeArrowheads="1"/>
            </p:cNvSpPr>
            <p:nvPr/>
          </p:nvSpPr>
          <p:spPr bwMode="auto">
            <a:xfrm>
              <a:off x="4197081" y="2620214"/>
              <a:ext cx="601806" cy="4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dirty="0" smtClean="0">
                  <a:solidFill>
                    <a:srgbClr val="262626"/>
                  </a:solidFill>
                  <a:latin typeface="微软雅黑" pitchFamily="34" charset="-122"/>
                  <a:ea typeface="微软雅黑" pitchFamily="34" charset="-122"/>
                </a:rPr>
                <a:t>四</a:t>
              </a:r>
              <a:endParaRPr lang="zh-CN" altLang="en-US" sz="1600" dirty="0" smtClean="0">
                <a:solidFill>
                  <a:srgbClr val="262626"/>
                </a:solidFill>
                <a:latin typeface="微软雅黑" pitchFamily="34" charset="-122"/>
                <a:ea typeface="微软雅黑" pitchFamily="34" charset="-122"/>
              </a:endParaRPr>
            </a:p>
          </p:txBody>
        </p:sp>
        <p:sp>
          <p:nvSpPr>
            <p:cNvPr id="62" name="TextBox 61"/>
            <p:cNvSpPr txBox="1"/>
            <p:nvPr/>
          </p:nvSpPr>
          <p:spPr bwMode="auto">
            <a:xfrm>
              <a:off x="4845571" y="2764055"/>
              <a:ext cx="2859448" cy="276225"/>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特种作业人员方面的违法风险点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2" name="组合 18"/>
          <p:cNvGrpSpPr/>
          <p:nvPr/>
        </p:nvGrpSpPr>
        <p:grpSpPr bwMode="auto">
          <a:xfrm>
            <a:off x="4124326" y="3170138"/>
            <a:ext cx="4073525" cy="478791"/>
            <a:chOff x="4077039" y="3159299"/>
            <a:chExt cx="4074491" cy="479895"/>
          </a:xfrm>
        </p:grpSpPr>
        <p:sp>
          <p:nvSpPr>
            <p:cNvPr id="3" name="矩形 2"/>
            <p:cNvSpPr/>
            <p:nvPr/>
          </p:nvSpPr>
          <p:spPr bwMode="auto">
            <a:xfrm>
              <a:off x="4077039" y="3188895"/>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 name="椭圆 3"/>
            <p:cNvSpPr/>
            <p:nvPr/>
          </p:nvSpPr>
          <p:spPr bwMode="auto">
            <a:xfrm>
              <a:off x="4200501" y="324090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 name="矩形 21"/>
            <p:cNvSpPr>
              <a:spLocks noChangeArrowheads="1"/>
            </p:cNvSpPr>
            <p:nvPr/>
          </p:nvSpPr>
          <p:spPr bwMode="auto">
            <a:xfrm>
              <a:off x="4089106" y="3159299"/>
              <a:ext cx="601806" cy="4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dirty="0" smtClean="0">
                  <a:solidFill>
                    <a:srgbClr val="262626"/>
                  </a:solidFill>
                  <a:latin typeface="微软雅黑" pitchFamily="34" charset="-122"/>
                  <a:ea typeface="微软雅黑" pitchFamily="34" charset="-122"/>
                </a:rPr>
                <a:t>五</a:t>
              </a:r>
              <a:endParaRPr lang="zh-CN" altLang="en-US" sz="1600" dirty="0" smtClean="0">
                <a:solidFill>
                  <a:srgbClr val="262626"/>
                </a:solidFill>
                <a:latin typeface="微软雅黑" pitchFamily="34" charset="-122"/>
                <a:ea typeface="微软雅黑" pitchFamily="34" charset="-122"/>
              </a:endParaRPr>
            </a:p>
          </p:txBody>
        </p:sp>
        <p:sp>
          <p:nvSpPr>
            <p:cNvPr id="6" name="TextBox 61"/>
            <p:cNvSpPr txBox="1"/>
            <p:nvPr/>
          </p:nvSpPr>
          <p:spPr bwMode="auto">
            <a:xfrm>
              <a:off x="4664553" y="3276409"/>
              <a:ext cx="3432989" cy="276225"/>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设备及设施使用管理方面的违法风险点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7" name="组合 18"/>
          <p:cNvGrpSpPr/>
          <p:nvPr/>
        </p:nvGrpSpPr>
        <p:grpSpPr bwMode="auto">
          <a:xfrm>
            <a:off x="4136391" y="3732747"/>
            <a:ext cx="4073525" cy="494668"/>
            <a:chOff x="4096729" y="2781875"/>
            <a:chExt cx="4074491" cy="495808"/>
          </a:xfrm>
        </p:grpSpPr>
        <p:sp>
          <p:nvSpPr>
            <p:cNvPr id="8" name="矩形 7"/>
            <p:cNvSpPr/>
            <p:nvPr/>
          </p:nvSpPr>
          <p:spPr bwMode="auto">
            <a:xfrm>
              <a:off x="4096729" y="2827384"/>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9" name="椭圆 8"/>
            <p:cNvSpPr/>
            <p:nvPr/>
          </p:nvSpPr>
          <p:spPr bwMode="auto">
            <a:xfrm>
              <a:off x="4247501" y="2863483"/>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0" name="矩形 21"/>
            <p:cNvSpPr>
              <a:spLocks noChangeArrowheads="1"/>
            </p:cNvSpPr>
            <p:nvPr/>
          </p:nvSpPr>
          <p:spPr bwMode="auto">
            <a:xfrm>
              <a:off x="4146904" y="2781875"/>
              <a:ext cx="601806" cy="4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dirty="0" smtClean="0">
                  <a:solidFill>
                    <a:srgbClr val="262626"/>
                  </a:solidFill>
                  <a:latin typeface="微软雅黑" pitchFamily="34" charset="-122"/>
                  <a:ea typeface="微软雅黑" pitchFamily="34" charset="-122"/>
                </a:rPr>
                <a:t>六</a:t>
              </a:r>
              <a:endParaRPr lang="zh-CN" altLang="en-US" sz="1600" dirty="0" smtClean="0">
                <a:solidFill>
                  <a:srgbClr val="262626"/>
                </a:solidFill>
                <a:latin typeface="微软雅黑" pitchFamily="34" charset="-122"/>
                <a:ea typeface="微软雅黑" pitchFamily="34" charset="-122"/>
              </a:endParaRPr>
            </a:p>
          </p:txBody>
        </p:sp>
        <p:sp>
          <p:nvSpPr>
            <p:cNvPr id="11" name="TextBox 61"/>
            <p:cNvSpPr txBox="1"/>
            <p:nvPr/>
          </p:nvSpPr>
          <p:spPr bwMode="auto">
            <a:xfrm>
              <a:off x="4672175" y="2930809"/>
              <a:ext cx="3332635" cy="245675"/>
            </a:xfrm>
            <a:prstGeom prst="rect">
              <a:avLst/>
            </a:prstGeom>
            <a:noFill/>
          </p:spPr>
          <p:txBody>
            <a:bodyPr wrap="none">
              <a:spAutoFit/>
            </a:bodyPr>
            <a:lstStyle/>
            <a:p>
              <a:pPr fontAlgn="auto">
                <a:spcBef>
                  <a:spcPts val="0"/>
                </a:spcBef>
                <a:spcAft>
                  <a:spcPts val="0"/>
                </a:spcAft>
                <a:defRPr/>
              </a:pPr>
              <a:r>
                <a:rPr lang="zh-CN" altLang="en-US" sz="10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劳动防护用品配备、使用方面的违法风险点</a:t>
              </a:r>
              <a:endParaRPr lang="zh-CN" altLang="en-US" sz="10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2" name="组合 8"/>
          <p:cNvGrpSpPr/>
          <p:nvPr/>
        </p:nvGrpSpPr>
        <p:grpSpPr bwMode="auto">
          <a:xfrm>
            <a:off x="4140200" y="4333716"/>
            <a:ext cx="4073525" cy="488632"/>
            <a:chOff x="4181203" y="1485026"/>
            <a:chExt cx="4074491" cy="488203"/>
          </a:xfrm>
        </p:grpSpPr>
        <p:sp>
          <p:nvSpPr>
            <p:cNvPr id="13" name="矩形 12"/>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4" name="椭圆 13"/>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5" name="矩形 11"/>
            <p:cNvSpPr>
              <a:spLocks noChangeArrowheads="1"/>
            </p:cNvSpPr>
            <p:nvPr/>
          </p:nvSpPr>
          <p:spPr bwMode="auto">
            <a:xfrm>
              <a:off x="4204068" y="1485026"/>
              <a:ext cx="601806" cy="45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50000"/>
                </a:lnSpc>
              </a:pPr>
              <a:r>
                <a:rPr lang="zh-CN" altLang="en-US" sz="1600">
                  <a:solidFill>
                    <a:srgbClr val="262626"/>
                  </a:solidFill>
                  <a:latin typeface="微软雅黑" pitchFamily="34" charset="-122"/>
                  <a:ea typeface="微软雅黑" pitchFamily="34" charset="-122"/>
                </a:rPr>
                <a:t>七</a:t>
              </a:r>
              <a:endParaRPr lang="zh-CN" altLang="en-US" sz="1600">
                <a:solidFill>
                  <a:srgbClr val="262626"/>
                </a:solidFill>
                <a:latin typeface="微软雅黑" pitchFamily="34" charset="-122"/>
                <a:ea typeface="微软雅黑" pitchFamily="34" charset="-122"/>
              </a:endParaRPr>
            </a:p>
          </p:txBody>
        </p:sp>
        <p:sp>
          <p:nvSpPr>
            <p:cNvPr id="16" name="TextBox 40"/>
            <p:cNvSpPr txBox="1"/>
            <p:nvPr/>
          </p:nvSpPr>
          <p:spPr bwMode="auto">
            <a:xfrm>
              <a:off x="4773164" y="1623335"/>
              <a:ext cx="3241809" cy="275348"/>
            </a:xfrm>
            <a:prstGeom prst="rect">
              <a:avLst/>
            </a:prstGeom>
            <a:noFill/>
          </p:spPr>
          <p:txBody>
            <a:bodyPr wrap="none">
              <a:spAutoFit/>
            </a:bodyPr>
            <a:lstStyle/>
            <a:p>
              <a:pPr fontAlgn="auto">
                <a:spcBef>
                  <a:spcPts val="0"/>
                </a:spcBef>
                <a:spcAft>
                  <a:spcPts val="0"/>
                </a:spcAft>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双重预防体系建设方面的违法风险点</a:t>
              </a:r>
              <a:endPar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3135" y="139700"/>
            <a:ext cx="6588760"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fontAlgn="auto">
              <a:spcBef>
                <a:spcPts val="0"/>
              </a:spcBef>
              <a:spcAft>
                <a:spcPts val="0"/>
              </a:spcAft>
              <a:defRPr/>
            </a:pPr>
            <a:r>
              <a:rPr lang="zh-CN" altLang="en-US" sz="2400" i="0" spc="300" dirty="0">
                <a:solidFill>
                  <a:schemeClr val="tx1"/>
                </a:solidFill>
                <a:effectLst/>
                <a:latin typeface="微软雅黑" pitchFamily="34" charset="-122"/>
                <a:ea typeface="微软雅黑" pitchFamily="34" charset="-122"/>
                <a:sym typeface="+mn-ea"/>
              </a:rPr>
              <a:t>一、组织机构人员健全方面的违法风险点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2461048" y="1107811"/>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生产经营单位的主要负责人未履行《中华人民共和国安全生产法》规定的安全生产管理职责</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32893"/>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微软雅黑" pitchFamily="34" charset="-122"/>
                  <a:ea typeface="微软雅黑" pitchFamily="34" charset="-122"/>
                  <a:sym typeface="+mn-ea"/>
                </a:rPr>
                <a:t>1</a:t>
              </a:r>
              <a:endParaRPr lang="en-US" altLang="zh-CN" b="1" dirty="0" smtClean="0">
                <a:solidFill>
                  <a:schemeClr val="tx1"/>
                </a:solidFill>
                <a:latin typeface="微软雅黑" pitchFamily="34" charset="-122"/>
                <a:ea typeface="微软雅黑"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4" name="TextBox 73"/>
          <p:cNvSpPr txBox="1"/>
          <p:nvPr/>
        </p:nvSpPr>
        <p:spPr>
          <a:xfrm>
            <a:off x="2461048" y="2211710"/>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生产经营单位的其他负责人和安全生产管理人员未履行《中华人民共和国安全生产法》规定的安全生产管理职责。</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2</a:t>
              </a:r>
              <a:endParaRPr lang="en-US" altLang="zh-CN" b="1" dirty="0">
                <a:latin typeface="微软雅黑" pitchFamily="34" charset="-122"/>
                <a:ea typeface="微软雅黑"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8" name="TextBox 77"/>
          <p:cNvSpPr txBox="1"/>
          <p:nvPr/>
        </p:nvSpPr>
        <p:spPr>
          <a:xfrm>
            <a:off x="2461048" y="3419003"/>
            <a:ext cx="5567336" cy="82994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生产经营单位未按照规定设置安全生产管理机构或者配备安全生产管理人员</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3</a:t>
              </a:r>
              <a:endParaRPr lang="en-US" altLang="zh-CN" b="1" dirty="0">
                <a:latin typeface="微软雅黑" pitchFamily="34" charset="-122"/>
                <a:ea typeface="微软雅黑"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74"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55650" y="267970"/>
            <a:ext cx="785876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1</a:t>
            </a:r>
            <a:r>
              <a:rPr lang="zh-CN" altLang="en-US" sz="1400" b="0" i="0" dirty="0">
                <a:latin typeface="方正毡笔黑简体" panose="03000509000000000000" pitchFamily="65" charset="-122"/>
                <a:ea typeface="方正毡笔黑简体" panose="03000509000000000000" pitchFamily="65" charset="-122"/>
              </a:rPr>
              <a:t>、</a:t>
            </a:r>
            <a:r>
              <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生产经营单位的主要负责人未履行《中华人民共和国安全生产法》规定的安全生产管理职责</a:t>
            </a:r>
            <a:endPar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eaLnBrk="1" hangingPunct="1">
              <a:defRPr/>
            </a:pPr>
            <a:endPar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sp>
        <p:nvSpPr>
          <p:cNvPr id="14" name="椭圆 13"/>
          <p:cNvSpPr/>
          <p:nvPr/>
        </p:nvSpPr>
        <p:spPr>
          <a:xfrm>
            <a:off x="1404097" y="3744685"/>
            <a:ext cx="1400312"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itchFamily="34" charset="-122"/>
                <a:ea typeface="微软雅黑" pitchFamily="34" charset="-122"/>
              </a:rPr>
              <a:t>法律后果</a:t>
            </a:r>
            <a:endParaRPr lang="zh-CN" altLang="en-US" sz="1800" b="0" kern="0" dirty="0">
              <a:latin typeface="微软雅黑" pitchFamily="34" charset="-122"/>
              <a:ea typeface="微软雅黑" pitchFamily="34" charset="-122"/>
            </a:endParaRPr>
          </a:p>
        </p:txBody>
      </p:sp>
      <p:sp>
        <p:nvSpPr>
          <p:cNvPr id="15" name="KSO_GT2.1.1"/>
          <p:cNvSpPr txBox="1"/>
          <p:nvPr/>
        </p:nvSpPr>
        <p:spPr>
          <a:xfrm>
            <a:off x="4068445" y="3796030"/>
            <a:ext cx="3235325" cy="735965"/>
          </a:xfrm>
          <a:prstGeom prst="rect">
            <a:avLst/>
          </a:prstGeom>
          <a:noFill/>
        </p:spPr>
        <p:txBody>
          <a:bodyPr lIns="100790" tIns="50396" rIns="100790" bIns="50396" anchor="ctr"/>
          <a:lstStyle/>
          <a:p>
            <a:pPr algn="just">
              <a:lnSpc>
                <a:spcPct val="130000"/>
              </a:lnSpc>
              <a:defRPr/>
            </a:pPr>
            <a:r>
              <a:rPr lang="en-US" altLang="zh-CN" sz="1000" b="0" kern="0" dirty="0">
                <a:solidFill>
                  <a:schemeClr val="tx1">
                    <a:lumMod val="85000"/>
                    <a:lumOff val="15000"/>
                  </a:schemeClr>
                </a:solidFill>
                <a:latin typeface="微软雅黑" pitchFamily="34" charset="-122"/>
                <a:ea typeface="微软雅黑" pitchFamily="34" charset="-122"/>
              </a:rPr>
              <a:t>1</a:t>
            </a:r>
            <a:r>
              <a:rPr lang="zh-CN" altLang="en-US" sz="1000" b="0" kern="0" dirty="0">
                <a:solidFill>
                  <a:schemeClr val="tx1">
                    <a:lumMod val="85000"/>
                    <a:lumOff val="15000"/>
                  </a:schemeClr>
                </a:solidFill>
                <a:latin typeface="微软雅黑" pitchFamily="34" charset="-122"/>
                <a:ea typeface="微软雅黑" pitchFamily="34" charset="-122"/>
              </a:rPr>
              <a:t>、《中华人民共和国安全生产法》第九十三条</a:t>
            </a:r>
            <a:endParaRPr lang="zh-CN" altLang="en-US" sz="10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en-US" altLang="zh-CN" sz="1000" b="0" kern="0" dirty="0">
                <a:solidFill>
                  <a:schemeClr val="tx1">
                    <a:lumMod val="85000"/>
                    <a:lumOff val="15000"/>
                  </a:schemeClr>
                </a:solidFill>
                <a:latin typeface="微软雅黑" pitchFamily="34" charset="-122"/>
                <a:ea typeface="微软雅黑" pitchFamily="34" charset="-122"/>
              </a:rPr>
              <a:t>2</a:t>
            </a:r>
            <a:r>
              <a:rPr lang="zh-CN" altLang="en-US" sz="1000" b="0" kern="0" dirty="0">
                <a:solidFill>
                  <a:schemeClr val="tx1">
                    <a:lumMod val="85000"/>
                    <a:lumOff val="15000"/>
                  </a:schemeClr>
                </a:solidFill>
                <a:latin typeface="微软雅黑" pitchFamily="34" charset="-122"/>
                <a:ea typeface="微软雅黑" pitchFamily="34" charset="-122"/>
              </a:rPr>
              <a:t>、《中华人民共和国安全生产法》第九十四条</a:t>
            </a:r>
            <a:endParaRPr lang="zh-CN" altLang="en-US" sz="10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en-US" altLang="zh-CN" sz="1000" b="0" kern="0" dirty="0">
                <a:solidFill>
                  <a:schemeClr val="tx1">
                    <a:lumMod val="85000"/>
                    <a:lumOff val="15000"/>
                  </a:schemeClr>
                </a:solidFill>
                <a:latin typeface="微软雅黑" pitchFamily="34" charset="-122"/>
                <a:ea typeface="微软雅黑" pitchFamily="34" charset="-122"/>
              </a:rPr>
              <a:t>3</a:t>
            </a:r>
            <a:r>
              <a:rPr lang="zh-CN" altLang="en-US" sz="1000" b="0" kern="0" dirty="0">
                <a:solidFill>
                  <a:schemeClr val="tx1">
                    <a:lumMod val="85000"/>
                    <a:lumOff val="15000"/>
                  </a:schemeClr>
                </a:solidFill>
                <a:latin typeface="微软雅黑" pitchFamily="34" charset="-122"/>
                <a:ea typeface="微软雅黑" pitchFamily="34" charset="-122"/>
              </a:rPr>
              <a:t>、</a:t>
            </a:r>
            <a:r>
              <a:rPr lang="zh-CN" altLang="en-US" sz="1000" b="0" kern="0" dirty="0">
                <a:solidFill>
                  <a:schemeClr val="tx1">
                    <a:lumMod val="85000"/>
                    <a:lumOff val="15000"/>
                  </a:schemeClr>
                </a:solidFill>
                <a:latin typeface="微软雅黑" pitchFamily="34" charset="-122"/>
                <a:ea typeface="微软雅黑" pitchFamily="34" charset="-122"/>
                <a:sym typeface="+mn-ea"/>
              </a:rPr>
              <a:t>《中华人民共和国安全生产法》第九十五条</a:t>
            </a:r>
            <a:endParaRPr lang="zh-CN" altLang="en-US" sz="1000" b="0" kern="0" dirty="0">
              <a:solidFill>
                <a:schemeClr val="tx1">
                  <a:lumMod val="85000"/>
                  <a:lumOff val="15000"/>
                </a:schemeClr>
              </a:solidFill>
              <a:latin typeface="微软雅黑" pitchFamily="34" charset="-122"/>
              <a:ea typeface="微软雅黑" pitchFamily="34" charset="-122"/>
              <a:sym typeface="+mn-ea"/>
            </a:endParaRPr>
          </a:p>
        </p:txBody>
      </p:sp>
      <p:sp>
        <p:nvSpPr>
          <p:cNvPr id="16" name="椭圆 15"/>
          <p:cNvSpPr/>
          <p:nvPr/>
        </p:nvSpPr>
        <p:spPr>
          <a:xfrm>
            <a:off x="252017" y="1934565"/>
            <a:ext cx="2110548" cy="2110770"/>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2800" b="0" kern="0" dirty="0">
                <a:latin typeface="微软雅黑" pitchFamily="34" charset="-122"/>
                <a:ea typeface="微软雅黑" pitchFamily="34" charset="-122"/>
              </a:rPr>
              <a:t>防控措施</a:t>
            </a:r>
            <a:endParaRPr lang="zh-CN" altLang="en-US" sz="2800" b="0" kern="0" dirty="0">
              <a:latin typeface="微软雅黑" pitchFamily="34" charset="-122"/>
              <a:ea typeface="微软雅黑" pitchFamily="34" charset="-122"/>
            </a:endParaRPr>
          </a:p>
        </p:txBody>
      </p:sp>
      <p:cxnSp>
        <p:nvCxnSpPr>
          <p:cNvPr id="17" name="肘形连接符 27"/>
          <p:cNvCxnSpPr>
            <a:cxnSpLocks noChangeShapeType="1"/>
          </p:cNvCxnSpPr>
          <p:nvPr/>
        </p:nvCxnSpPr>
        <p:spPr bwMode="auto">
          <a:xfrm flipV="1">
            <a:off x="2484120" y="2428240"/>
            <a:ext cx="1080135" cy="548640"/>
          </a:xfrm>
          <a:prstGeom prst="bentConnector3">
            <a:avLst>
              <a:gd name="adj1" fmla="val 50029"/>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3564255" y="2109470"/>
            <a:ext cx="5170805" cy="1351915"/>
          </a:xfrm>
          <a:prstGeom prst="rect">
            <a:avLst/>
          </a:prstGeom>
          <a:noFill/>
        </p:spPr>
        <p:txBody>
          <a:bodyPr lIns="100790" tIns="50396" rIns="100790" bIns="50396" anchor="ctr"/>
          <a:lstStyle/>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1.督促生产经营单位加强有关安全生产法律法规学习，生产经营单位主要负责人应当熟悉安全生产责任制规定。</a:t>
            </a:r>
            <a:endParaRPr lang="zh-CN" altLang="en-US" sz="8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2.建议生产经营单位将主要负责人履行安全生产管理职责情况作为隐患排查治理内容，定期排查整改相关问题。</a:t>
            </a:r>
            <a:endParaRPr lang="zh-CN" altLang="en-US" sz="8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3.建议生产经营单位通过一定方式在本单位公示全员安全生产责任制。</a:t>
            </a:r>
            <a:endParaRPr lang="zh-CN" altLang="en-US" sz="8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4.督促生产经营单位主要负责人定期向职工代表大会、职工大会或者股东大会报告安全生产情况，主要负责人年度履职报告中应包含其依法履行安全生产管理职责情况。</a:t>
            </a:r>
            <a:endParaRPr lang="zh-CN" altLang="en-US" sz="8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5.加强监督检查，可以通过行政指导方式，督促生产经营单位主要负责人依法履行安全生产管理职责。</a:t>
            </a:r>
            <a:endParaRPr lang="zh-CN" altLang="en-US" sz="800" b="0" kern="0" dirty="0">
              <a:solidFill>
                <a:schemeClr val="tx1">
                  <a:lumMod val="85000"/>
                  <a:lumOff val="15000"/>
                </a:schemeClr>
              </a:solidFill>
              <a:latin typeface="微软雅黑" pitchFamily="34" charset="-122"/>
              <a:ea typeface="微软雅黑" pitchFamily="34" charset="-122"/>
            </a:endParaRPr>
          </a:p>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6.适时发布典型案例，警示生产经营单位主要负责人认真贯彻执行有关安全生产法律法规规定，依法履行安全生产管理职责。</a:t>
            </a:r>
            <a:endParaRPr lang="zh-CN" altLang="en-US" sz="800" b="0" kern="0" dirty="0">
              <a:solidFill>
                <a:schemeClr val="tx1">
                  <a:lumMod val="85000"/>
                  <a:lumOff val="15000"/>
                </a:schemeClr>
              </a:solidFill>
              <a:latin typeface="微软雅黑" pitchFamily="34" charset="-122"/>
              <a:ea typeface="微软雅黑" pitchFamily="34" charset="-122"/>
            </a:endParaRPr>
          </a:p>
        </p:txBody>
      </p:sp>
      <p:cxnSp>
        <p:nvCxnSpPr>
          <p:cNvPr id="19" name="肘形连接符 8"/>
          <p:cNvCxnSpPr>
            <a:cxnSpLocks noChangeShapeType="1"/>
          </p:cNvCxnSpPr>
          <p:nvPr/>
        </p:nvCxnSpPr>
        <p:spPr bwMode="auto">
          <a:xfrm flipV="1">
            <a:off x="2915920" y="4011930"/>
            <a:ext cx="1152525" cy="582295"/>
          </a:xfrm>
          <a:prstGeom prst="bentConnector3">
            <a:avLst>
              <a:gd name="adj1" fmla="val 50028"/>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323597" y="843259"/>
            <a:ext cx="1400314"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itchFamily="34" charset="-122"/>
                <a:ea typeface="微软雅黑" pitchFamily="34" charset="-122"/>
              </a:rPr>
              <a:t>法律依据</a:t>
            </a:r>
            <a:endParaRPr lang="zh-CN" altLang="en-US" sz="1800" b="0" kern="0" dirty="0">
              <a:latin typeface="微软雅黑" pitchFamily="34" charset="-122"/>
              <a:ea typeface="微软雅黑" pitchFamily="34" charset="-122"/>
            </a:endParaRPr>
          </a:p>
        </p:txBody>
      </p:sp>
      <p:sp>
        <p:nvSpPr>
          <p:cNvPr id="21" name="KSO_GT2.1.1"/>
          <p:cNvSpPr txBox="1"/>
          <p:nvPr/>
        </p:nvSpPr>
        <p:spPr>
          <a:xfrm>
            <a:off x="3131820" y="843280"/>
            <a:ext cx="4487545" cy="1019175"/>
          </a:xfrm>
          <a:prstGeom prst="rect">
            <a:avLst/>
          </a:prstGeom>
          <a:noFill/>
        </p:spPr>
        <p:txBody>
          <a:bodyPr lIns="100790" tIns="50396" rIns="100790" bIns="50396" anchor="ctr"/>
          <a:lstStyle/>
          <a:p>
            <a:pPr algn="just">
              <a:lnSpc>
                <a:spcPct val="130000"/>
              </a:lnSpc>
              <a:defRPr/>
            </a:pPr>
            <a:r>
              <a:rPr lang="zh-CN" altLang="en-US" sz="800" b="0" kern="0" dirty="0">
                <a:solidFill>
                  <a:schemeClr val="tx1">
                    <a:lumMod val="85000"/>
                    <a:lumOff val="15000"/>
                  </a:schemeClr>
                </a:solidFill>
                <a:latin typeface="微软雅黑" pitchFamily="34" charset="-122"/>
                <a:ea typeface="微软雅黑" pitchFamily="34" charset="-122"/>
              </a:rPr>
              <a:t>《中华人民共和国安全生产法》第二十一条  生产经营单位的主要负责人对本单位安全生产工作负有下列职责:（一）建立健全并落实本单位全员安全生产责任制，加强安全生产标准化建设；（二）组织制定并实施本单位安全生产规章制度和操作规程；（三）组织制定并实施本单位安全生产教育和培训计划；（四）保证本单位安全生产投入的有效实施；（五）组织建立并落实安全风险分级管控和隐患排查治理双重预防工作机制，督促、检查本单位的安全生产工作，及时消除生产安全事故隐患；（六）组织制定并实施本单位的生产安全事故应急救援预案；（七）及时、如实报告生产安全事故。</a:t>
            </a:r>
            <a:endParaRPr lang="zh-CN" altLang="en-US" sz="800" b="0" kern="0" dirty="0">
              <a:solidFill>
                <a:schemeClr val="tx1">
                  <a:lumMod val="85000"/>
                  <a:lumOff val="15000"/>
                </a:schemeClr>
              </a:solidFill>
              <a:latin typeface="微软雅黑" pitchFamily="34" charset="-122"/>
              <a:ea typeface="微软雅黑" pitchFamily="34" charset="-122"/>
            </a:endParaRPr>
          </a:p>
        </p:txBody>
      </p:sp>
      <p:cxnSp>
        <p:nvCxnSpPr>
          <p:cNvPr id="22" name="肘形连接符 11"/>
          <p:cNvCxnSpPr>
            <a:cxnSpLocks noChangeShapeType="1"/>
          </p:cNvCxnSpPr>
          <p:nvPr/>
        </p:nvCxnSpPr>
        <p:spPr bwMode="auto">
          <a:xfrm flipV="1">
            <a:off x="1835785" y="988060"/>
            <a:ext cx="1224280" cy="549275"/>
          </a:xfrm>
          <a:prstGeom prst="bentConnector3">
            <a:avLst>
              <a:gd name="adj1" fmla="val 50052"/>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000"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500"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22" presetClass="entr" presetSubtype="4" fill="hold" grpId="0" nodeType="withEffect">
                                  <p:stCondLst>
                                    <p:cond delay="0"/>
                                  </p:stCondLst>
                                  <p:childTnLst>
                                    <p:set>
                                      <p:cBhvr>
                                        <p:cTn id="13" dur="500"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500"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500"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500"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500"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500"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500"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14" grpId="0" bldLvl="0" animBg="1"/>
      <p:bldP spid="15" grpId="0"/>
      <p:bldP spid="16" grpId="0" bldLvl="0" animBg="1"/>
      <p:bldP spid="18" grpId="0"/>
      <p:bldP spid="20" grpId="0" bldLvl="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822960" y="194945"/>
            <a:ext cx="7498715" cy="73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2</a:t>
            </a:r>
            <a:r>
              <a:rPr lang="zh-CN" altLang="en-US" sz="1400" b="0" i="0" dirty="0">
                <a:latin typeface="方正毡笔黑简体" panose="03000509000000000000" pitchFamily="65" charset="-122"/>
                <a:ea typeface="方正毡笔黑简体" panose="03000509000000000000" pitchFamily="65" charset="-122"/>
              </a:rPr>
              <a:t>、</a:t>
            </a:r>
            <a:r>
              <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生产经营单位的其他负责人和安全生产管理人员未履行《中华人民共和国安全生产法》规定的安全生产管理职责。</a:t>
            </a:r>
            <a:endPar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eaLnBrk="1" hangingPunct="1">
              <a:defRPr/>
            </a:pPr>
            <a:endParaRPr lang="zh-CN" altLang="en-US" sz="1400" b="0" i="0" dirty="0">
              <a:latin typeface="方正毡笔黑简体" panose="03000509000000000000" pitchFamily="65" charset="-122"/>
              <a:ea typeface="方正毡笔黑简体" panose="03000509000000000000" pitchFamily="65" charset="-122"/>
            </a:endParaRPr>
          </a:p>
        </p:txBody>
      </p:sp>
      <p:grpSp>
        <p:nvGrpSpPr>
          <p:cNvPr id="12" name="组合 11"/>
          <p:cNvGrpSpPr/>
          <p:nvPr/>
        </p:nvGrpSpPr>
        <p:grpSpPr bwMode="auto">
          <a:xfrm>
            <a:off x="2339975" y="771525"/>
            <a:ext cx="6192520" cy="1603521"/>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233607" y="1467532"/>
              <a:ext cx="4224498" cy="108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sz="900">
                  <a:solidFill>
                    <a:srgbClr val="FFFFFF"/>
                  </a:solidFill>
                  <a:latin typeface="微软雅黑" pitchFamily="34" charset="-122"/>
                  <a:ea typeface="微软雅黑" pitchFamily="34" charset="-122"/>
                </a:rPr>
                <a:t>《中华人民共和国安全生产法》第二十五条  生产经营单位的安全生产管理机构以及安全生产管理人员履行下列职责:（一）组织或者参与拟订本单位安全生产规章制度、操作规程和生产安全事故应急救援预案；（二）组织或者参与本单位安全生产教育和培训，如实记录安全生产教育和培训情况；（三）组织开展危险源辨识和评估，督促落实本单位重大危险源的安全管理措施；（四）组织或者参与本单位应急救援演练；（五）检查本单位的安全生产状况，及时排查生产安全事故隐患，提出改进安全生产管理的建议；（六）制止和纠正违章指挥、强令冒险作业、违反操作规程的行为；（七）督促落实本单位安全生产整改措施。生产经营单位可以设置专职安全生产分管负责人，协助本单位主要负责人履行安全生产管理职责。</a:t>
              </a:r>
              <a:endParaRPr sz="900">
                <a:solidFill>
                  <a:srgbClr val="FFFFFF"/>
                </a:solidFill>
                <a:latin typeface="微软雅黑" pitchFamily="34" charset="-122"/>
                <a:ea typeface="微软雅黑" pitchFamily="34" charset="-122"/>
              </a:endParaRPr>
            </a:p>
          </p:txBody>
        </p:sp>
      </p:grpSp>
      <p:grpSp>
        <p:nvGrpSpPr>
          <p:cNvPr id="15" name="组合 14"/>
          <p:cNvGrpSpPr/>
          <p:nvPr/>
        </p:nvGrpSpPr>
        <p:grpSpPr bwMode="auto">
          <a:xfrm>
            <a:off x="2339975" y="2427605"/>
            <a:ext cx="6181090" cy="1802179"/>
            <a:chOff x="5233607" y="2874455"/>
            <a:chExt cx="4406900" cy="1143246"/>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286762" y="2905504"/>
              <a:ext cx="4190226" cy="1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sz="900">
                  <a:solidFill>
                    <a:srgbClr val="FFFFFF"/>
                  </a:solidFill>
                  <a:latin typeface="微软雅黑" pitchFamily="34" charset="-122"/>
                  <a:ea typeface="微软雅黑" pitchFamily="34" charset="-122"/>
                </a:rPr>
                <a:t>1.督促生产经营单位加强有关安全生产法律法规学习，并将安全生产责任制规定纳入生产经营单位安全生产教育和培训内容。</a:t>
              </a:r>
              <a:endParaRPr sz="900">
                <a:solidFill>
                  <a:srgbClr val="FFFFFF"/>
                </a:solidFill>
                <a:latin typeface="微软雅黑" pitchFamily="34" charset="-122"/>
                <a:ea typeface="微软雅黑" pitchFamily="34" charset="-122"/>
              </a:endParaRPr>
            </a:p>
            <a:p>
              <a:pPr eaLnBrk="1" hangingPunct="1">
                <a:lnSpc>
                  <a:spcPct val="150000"/>
                </a:lnSpc>
              </a:pPr>
              <a:r>
                <a:rPr sz="900">
                  <a:solidFill>
                    <a:srgbClr val="FFFFFF"/>
                  </a:solidFill>
                  <a:latin typeface="微软雅黑" pitchFamily="34" charset="-122"/>
                  <a:ea typeface="微软雅黑" pitchFamily="34" charset="-122"/>
                </a:rPr>
                <a:t>2.建议生产经营单位将其他负责人和安全生产管理人员履行安全生产职责情况作为隐患排查治理内容，定期排查整改相关问题。</a:t>
              </a:r>
              <a:endParaRPr sz="900">
                <a:solidFill>
                  <a:srgbClr val="FFFFFF"/>
                </a:solidFill>
                <a:latin typeface="微软雅黑" pitchFamily="34" charset="-122"/>
                <a:ea typeface="微软雅黑" pitchFamily="34" charset="-122"/>
              </a:endParaRPr>
            </a:p>
            <a:p>
              <a:pPr eaLnBrk="1" hangingPunct="1">
                <a:lnSpc>
                  <a:spcPct val="150000"/>
                </a:lnSpc>
              </a:pPr>
              <a:r>
                <a:rPr sz="900">
                  <a:solidFill>
                    <a:srgbClr val="FFFFFF"/>
                  </a:solidFill>
                  <a:latin typeface="微软雅黑" pitchFamily="34" charset="-122"/>
                  <a:ea typeface="微软雅黑" pitchFamily="34" charset="-122"/>
                </a:rPr>
                <a:t>3.加强监督检查，可以通过行政指导方式，督促生产经营单位有关负责人和安全生产管理人员依法履行安全生产管理职责。</a:t>
              </a:r>
              <a:endParaRPr sz="900">
                <a:solidFill>
                  <a:srgbClr val="FFFFFF"/>
                </a:solidFill>
                <a:latin typeface="微软雅黑" pitchFamily="34" charset="-122"/>
                <a:ea typeface="微软雅黑" pitchFamily="34" charset="-122"/>
              </a:endParaRPr>
            </a:p>
            <a:p>
              <a:pPr eaLnBrk="1" hangingPunct="1">
                <a:lnSpc>
                  <a:spcPct val="150000"/>
                </a:lnSpc>
              </a:pPr>
              <a:r>
                <a:rPr sz="900">
                  <a:solidFill>
                    <a:srgbClr val="FFFFFF"/>
                  </a:solidFill>
                  <a:latin typeface="微软雅黑" pitchFamily="34" charset="-122"/>
                  <a:ea typeface="微软雅黑" pitchFamily="34" charset="-122"/>
                </a:rPr>
                <a:t>4.适时发布典型案例，警示生产经营单位其他负责人和安全生产管理人员认真贯彻执行有关安全生产法律法规规定，依法履行安全生产管理职责。</a:t>
              </a:r>
              <a:endParaRPr sz="900">
                <a:solidFill>
                  <a:srgbClr val="FFFFFF"/>
                </a:solidFill>
                <a:latin typeface="微软雅黑" pitchFamily="34" charset="-122"/>
                <a:ea typeface="微软雅黑" pitchFamily="34" charset="-122"/>
              </a:endParaRPr>
            </a:p>
          </p:txBody>
        </p:sp>
      </p:grpSp>
      <p:grpSp>
        <p:nvGrpSpPr>
          <p:cNvPr id="18" name="组合 17"/>
          <p:cNvGrpSpPr/>
          <p:nvPr/>
        </p:nvGrpSpPr>
        <p:grpSpPr bwMode="auto">
          <a:xfrm>
            <a:off x="2339975" y="4371340"/>
            <a:ext cx="6193155" cy="503555"/>
            <a:chOff x="5128394" y="4403936"/>
            <a:chExt cx="4406900" cy="1128713"/>
          </a:xfrm>
        </p:grpSpPr>
        <p:sp>
          <p:nvSpPr>
            <p:cNvPr id="19" name="圆角矩形 18"/>
            <p:cNvSpPr/>
            <p:nvPr/>
          </p:nvSpPr>
          <p:spPr>
            <a:xfrm>
              <a:off x="5128394" y="4403936"/>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230873" y="4632912"/>
              <a:ext cx="3740579" cy="67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sz="900">
                  <a:solidFill>
                    <a:srgbClr val="FFFFFF"/>
                  </a:solidFill>
                  <a:latin typeface="微软雅黑" pitchFamily="34" charset="-122"/>
                  <a:ea typeface="微软雅黑" pitchFamily="34" charset="-122"/>
                </a:rPr>
                <a:t>《</a:t>
              </a:r>
              <a:r>
                <a:rPr sz="900">
                  <a:solidFill>
                    <a:srgbClr val="FFFFFF"/>
                  </a:solidFill>
                  <a:latin typeface="微软雅黑" pitchFamily="34" charset="-122"/>
                  <a:ea typeface="微软雅黑" pitchFamily="34" charset="-122"/>
                </a:rPr>
                <a:t>中华人民共和国安全生产法》第九十六条</a:t>
              </a:r>
              <a:endParaRPr sz="900">
                <a:solidFill>
                  <a:srgbClr val="FFFFFF"/>
                </a:solidFill>
                <a:latin typeface="微软雅黑" pitchFamily="34" charset="-122"/>
                <a:ea typeface="微软雅黑" pitchFamily="34" charset="-122"/>
              </a:endParaRPr>
            </a:p>
          </p:txBody>
        </p:sp>
      </p:grpSp>
      <p:sp>
        <p:nvSpPr>
          <p:cNvPr id="21" name="五边形 20"/>
          <p:cNvSpPr/>
          <p:nvPr/>
        </p:nvSpPr>
        <p:spPr>
          <a:xfrm>
            <a:off x="899681" y="105932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CN" dirty="0"/>
              <a:t>法律依据</a:t>
            </a:r>
            <a:endParaRPr lang="zh-CN" sz="1500" b="1" kern="0" dirty="0">
              <a:solidFill>
                <a:srgbClr val="F8F8F8"/>
              </a:solidFill>
              <a:latin typeface="Arial" panose="02080604020202020204" pitchFamily="34" charset="0"/>
              <a:ea typeface="微软雅黑" pitchFamily="34" charset="-122"/>
            </a:endParaRPr>
          </a:p>
        </p:txBody>
      </p:sp>
      <p:sp>
        <p:nvSpPr>
          <p:cNvPr id="22" name="五边形 21"/>
          <p:cNvSpPr/>
          <p:nvPr/>
        </p:nvSpPr>
        <p:spPr>
          <a:xfrm>
            <a:off x="899681" y="300369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CN" dirty="0"/>
              <a:t>防控措施</a:t>
            </a:r>
            <a:endParaRPr lang="zh-CN" sz="1500" b="1" kern="0" dirty="0">
              <a:solidFill>
                <a:srgbClr val="F8F8F8"/>
              </a:solidFill>
              <a:latin typeface="Arial" panose="02080604020202020204" pitchFamily="34" charset="0"/>
              <a:ea typeface="微软雅黑" pitchFamily="34" charset="-122"/>
            </a:endParaRPr>
          </a:p>
        </p:txBody>
      </p:sp>
      <p:sp>
        <p:nvSpPr>
          <p:cNvPr id="23" name="五边形 22"/>
          <p:cNvSpPr/>
          <p:nvPr/>
        </p:nvSpPr>
        <p:spPr>
          <a:xfrm>
            <a:off x="899522" y="4445461"/>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CN" dirty="0"/>
              <a:t>法律后果</a:t>
            </a:r>
            <a:endParaRPr lang="zh-CN" sz="1500" b="1" kern="0" dirty="0">
              <a:solidFill>
                <a:srgbClr val="F8F8F8"/>
              </a:solidFill>
              <a:latin typeface="Arial" panose="02080604020202020204" pitchFamily="34" charset="0"/>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1" grpId="0" bldLvl="0" animBg="1"/>
      <p:bldP spid="22" grpId="0" bldLvl="0" animBg="1"/>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674370" y="194945"/>
            <a:ext cx="7729855" cy="3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3</a:t>
            </a:r>
            <a:r>
              <a:rPr lang="zh-CN" altLang="en-US" sz="1400" b="0" i="0" dirty="0">
                <a:latin typeface="方正毡笔黑简体" panose="03000509000000000000" pitchFamily="65" charset="-122"/>
                <a:ea typeface="方正毡笔黑简体" panose="03000509000000000000" pitchFamily="65" charset="-122"/>
              </a:rPr>
              <a:t>、生产经营单位未按照规定设置安全生产管理机构或者配备安全生产管理人员</a:t>
            </a:r>
            <a:endParaRPr lang="zh-CN" altLang="en-US" sz="2800" b="0" i="0" dirty="0">
              <a:latin typeface="方正毡笔黑简体" panose="03000509000000000000" pitchFamily="65" charset="-122"/>
              <a:ea typeface="方正毡笔黑简体" panose="03000509000000000000" pitchFamily="65" charset="-122"/>
            </a:endParaRPr>
          </a:p>
        </p:txBody>
      </p:sp>
      <p:sp>
        <p:nvSpPr>
          <p:cNvPr id="14" name="椭圆 13"/>
          <p:cNvSpPr>
            <a:spLocks noChangeArrowheads="1"/>
          </p:cNvSpPr>
          <p:nvPr/>
        </p:nvSpPr>
        <p:spPr bwMode="auto">
          <a:xfrm>
            <a:off x="689610" y="707390"/>
            <a:ext cx="2458085" cy="1071880"/>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rgbClr val="FFFFFF"/>
                </a:solidFill>
              </a:rPr>
              <a:t>     </a:t>
            </a:r>
            <a:r>
              <a:rPr lang="zh-CN" altLang="en-US" sz="1800" b="1" kern="0" dirty="0">
                <a:solidFill>
                  <a:srgbClr val="FFFFFF"/>
                </a:solidFill>
              </a:rPr>
              <a:t>法律依据</a:t>
            </a:r>
            <a:endParaRPr lang="zh-CN" altLang="en-US" sz="1800" b="1" kern="0" dirty="0">
              <a:solidFill>
                <a:srgbClr val="FFFFFF"/>
              </a:solidFill>
            </a:endParaRPr>
          </a:p>
        </p:txBody>
      </p:sp>
      <p:sp>
        <p:nvSpPr>
          <p:cNvPr id="17" name="下箭头 16"/>
          <p:cNvSpPr>
            <a:spLocks noChangeArrowheads="1"/>
          </p:cNvSpPr>
          <p:nvPr/>
        </p:nvSpPr>
        <p:spPr bwMode="auto">
          <a:xfrm>
            <a:off x="1548130" y="1779270"/>
            <a:ext cx="805180" cy="33718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
        <p:nvSpPr>
          <p:cNvPr id="18" name="TextBox 17"/>
          <p:cNvSpPr txBox="1"/>
          <p:nvPr/>
        </p:nvSpPr>
        <p:spPr bwMode="auto">
          <a:xfrm>
            <a:off x="539750" y="2125345"/>
            <a:ext cx="2785110" cy="2399665"/>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00" kern="0" dirty="0">
                <a:solidFill>
                  <a:srgbClr val="4D4D4D"/>
                </a:solidFill>
              </a:rPr>
              <a:t>《中华人民共和国安全生产法》第二十四条  矿山、金属冶炼、建筑施工、运输单位和危险物品的生产、经营、储存、装卸单位，应当设置安全生产管理机构或者配备专职安全生产管理人员。</a:t>
            </a:r>
            <a:endParaRPr lang="zh-CN" altLang="en-US" sz="1000" kern="0" dirty="0">
              <a:solidFill>
                <a:srgbClr val="4D4D4D"/>
              </a:solidFill>
            </a:endParaRPr>
          </a:p>
          <a:p>
            <a:pPr eaLnBrk="1" fontAlgn="auto" hangingPunct="1">
              <a:lnSpc>
                <a:spcPct val="150000"/>
              </a:lnSpc>
              <a:spcBef>
                <a:spcPts val="0"/>
              </a:spcBef>
              <a:spcAft>
                <a:spcPts val="0"/>
              </a:spcAft>
              <a:buClrTx/>
              <a:buSzTx/>
              <a:defRPr/>
            </a:pPr>
            <a:r>
              <a:rPr lang="zh-CN" altLang="en-US" sz="1000" kern="0" dirty="0">
                <a:solidFill>
                  <a:srgbClr val="4D4D4D"/>
                </a:solidFill>
              </a:rPr>
              <a:t>前款规定以外的其他生产经营单位，从业人员超过一百人的，应当设置安全生产管理机构或者配备专职安全生产管理人员；从业人员在一百人以下的，应当配备专职或者兼职的安全生产管理人员。</a:t>
            </a:r>
            <a:endParaRPr lang="zh-CN" altLang="en-US" sz="1000" kern="0" dirty="0">
              <a:solidFill>
                <a:srgbClr val="4D4D4D"/>
              </a:solidFill>
            </a:endParaRPr>
          </a:p>
        </p:txBody>
      </p:sp>
      <p:sp>
        <p:nvSpPr>
          <p:cNvPr id="19" name="TextBox 18"/>
          <p:cNvSpPr txBox="1"/>
          <p:nvPr/>
        </p:nvSpPr>
        <p:spPr bwMode="auto">
          <a:xfrm>
            <a:off x="5723890" y="2211705"/>
            <a:ext cx="2680335" cy="2306955"/>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800" kern="0" dirty="0">
                <a:solidFill>
                  <a:srgbClr val="4D4D4D"/>
                </a:solidFill>
              </a:rPr>
              <a:t>1.督促生产经营单位加强有关安全生产法律法规学习，并将依法设置安全生产管理机构或者配备安全生产管理人员规定纳入生产经营单位及其主要负责人安全生产教育和培训内容。</a:t>
            </a:r>
            <a:endParaRPr lang="zh-CN" altLang="en-US" sz="800" kern="0" dirty="0">
              <a:solidFill>
                <a:srgbClr val="4D4D4D"/>
              </a:solidFill>
            </a:endParaRPr>
          </a:p>
          <a:p>
            <a:pPr eaLnBrk="1" fontAlgn="auto" hangingPunct="1">
              <a:lnSpc>
                <a:spcPct val="150000"/>
              </a:lnSpc>
              <a:spcBef>
                <a:spcPts val="0"/>
              </a:spcBef>
              <a:spcAft>
                <a:spcPts val="0"/>
              </a:spcAft>
              <a:buClrTx/>
              <a:buSzTx/>
              <a:defRPr/>
            </a:pPr>
            <a:r>
              <a:rPr lang="zh-CN" altLang="en-US" sz="800" kern="0" dirty="0">
                <a:solidFill>
                  <a:srgbClr val="4D4D4D"/>
                </a:solidFill>
              </a:rPr>
              <a:t>2.建议生产经营单位将依法设置安全生产管理机构或者配备安全生产管理人员情况通过一定方式在本单位公示，并将是否依法设置安全生产管理机构或者配备安全生产管理人员作为隐患排查治理内容，定期排查整改。</a:t>
            </a:r>
            <a:endParaRPr lang="zh-CN" altLang="en-US" sz="800" kern="0" dirty="0">
              <a:solidFill>
                <a:srgbClr val="4D4D4D"/>
              </a:solidFill>
            </a:endParaRPr>
          </a:p>
          <a:p>
            <a:pPr eaLnBrk="1" fontAlgn="auto" hangingPunct="1">
              <a:lnSpc>
                <a:spcPct val="150000"/>
              </a:lnSpc>
              <a:spcBef>
                <a:spcPts val="0"/>
              </a:spcBef>
              <a:spcAft>
                <a:spcPts val="0"/>
              </a:spcAft>
              <a:buClrTx/>
              <a:buSzTx/>
              <a:defRPr/>
            </a:pPr>
            <a:r>
              <a:rPr lang="zh-CN" altLang="en-US" sz="800" kern="0" dirty="0">
                <a:solidFill>
                  <a:srgbClr val="4D4D4D"/>
                </a:solidFill>
              </a:rPr>
              <a:t>3.加强监督检查，督促生产经营单位依法予以纠正。</a:t>
            </a:r>
            <a:endParaRPr lang="zh-CN" altLang="en-US" sz="800" kern="0" dirty="0">
              <a:solidFill>
                <a:srgbClr val="4D4D4D"/>
              </a:solidFill>
            </a:endParaRPr>
          </a:p>
          <a:p>
            <a:pPr eaLnBrk="1" fontAlgn="auto" hangingPunct="1">
              <a:lnSpc>
                <a:spcPct val="150000"/>
              </a:lnSpc>
              <a:spcBef>
                <a:spcPts val="0"/>
              </a:spcBef>
              <a:spcAft>
                <a:spcPts val="0"/>
              </a:spcAft>
              <a:buClrTx/>
              <a:buSzTx/>
              <a:defRPr/>
            </a:pPr>
            <a:r>
              <a:rPr lang="zh-CN" altLang="en-US" sz="800" kern="0" dirty="0">
                <a:solidFill>
                  <a:srgbClr val="4D4D4D"/>
                </a:solidFill>
              </a:rPr>
              <a:t>4.适时发布典型案例，警示生产经营单位认真贯彻执行有关安全生产法律法规规定，依法设置安全生产管理机构或者配备安全生产管理人员。</a:t>
            </a:r>
            <a:endParaRPr lang="zh-CN" altLang="en-US" sz="800" kern="0" dirty="0">
              <a:solidFill>
                <a:srgbClr val="4D4D4D"/>
              </a:solidFill>
            </a:endParaRPr>
          </a:p>
        </p:txBody>
      </p:sp>
      <p:sp>
        <p:nvSpPr>
          <p:cNvPr id="20" name="TextBox 19"/>
          <p:cNvSpPr txBox="1">
            <a:spLocks noChangeArrowheads="1"/>
          </p:cNvSpPr>
          <p:nvPr/>
        </p:nvSpPr>
        <p:spPr bwMode="auto">
          <a:xfrm>
            <a:off x="3534410" y="2139315"/>
            <a:ext cx="1981200" cy="460375"/>
          </a:xfrm>
          <a:prstGeom prst="rect">
            <a:avLst/>
          </a:prstGeom>
          <a:noFill/>
          <a:ln>
            <a:noFill/>
          </a:ln>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fontAlgn="auto" hangingPunct="1">
              <a:lnSpc>
                <a:spcPct val="120000"/>
              </a:lnSpc>
              <a:spcBef>
                <a:spcPts val="0"/>
              </a:spcBef>
              <a:spcAft>
                <a:spcPts val="0"/>
              </a:spcAft>
              <a:buClrTx/>
              <a:buSzTx/>
              <a:defRPr/>
            </a:pPr>
            <a:r>
              <a:rPr lang="zh-CN" altLang="en-US" sz="1000" b="1" kern="0" dirty="0">
                <a:solidFill>
                  <a:srgbClr val="4D4D4D"/>
                </a:solidFill>
                <a:latin typeface="微软雅黑" pitchFamily="34" charset="-122"/>
                <a:ea typeface="微软雅黑" pitchFamily="34" charset="-122"/>
              </a:rPr>
              <a:t>《中华人民共和国安全生产法》第九十七条</a:t>
            </a:r>
            <a:endParaRPr lang="zh-CN" altLang="en-US" sz="1000" b="1" kern="0" dirty="0">
              <a:solidFill>
                <a:srgbClr val="4D4D4D"/>
              </a:solidFill>
              <a:latin typeface="微软雅黑" pitchFamily="34" charset="-122"/>
              <a:ea typeface="微软雅黑" pitchFamily="34" charset="-122"/>
            </a:endParaRPr>
          </a:p>
        </p:txBody>
      </p:sp>
      <p:sp>
        <p:nvSpPr>
          <p:cNvPr id="3" name="椭圆 2"/>
          <p:cNvSpPr>
            <a:spLocks noChangeArrowheads="1"/>
          </p:cNvSpPr>
          <p:nvPr/>
        </p:nvSpPr>
        <p:spPr bwMode="auto">
          <a:xfrm>
            <a:off x="5724525" y="699135"/>
            <a:ext cx="2458085" cy="1071880"/>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p>
            <a:pPr eaLnBrk="1" fontAlgn="auto" hangingPunct="1">
              <a:lnSpc>
                <a:spcPct val="120000"/>
              </a:lnSpc>
              <a:spcBef>
                <a:spcPts val="0"/>
              </a:spcBef>
              <a:spcAft>
                <a:spcPts val="0"/>
              </a:spcAft>
              <a:buClrTx/>
              <a:buSzTx/>
              <a:defRPr/>
            </a:pPr>
            <a:r>
              <a:rPr lang="en-US" altLang="zh-CN" sz="1800" b="1" kern="0" dirty="0">
                <a:solidFill>
                  <a:srgbClr val="FFFFFF"/>
                </a:solidFill>
              </a:rPr>
              <a:t>     </a:t>
            </a:r>
            <a:r>
              <a:rPr lang="zh-CN" altLang="en-US" sz="1800" b="1" kern="0" dirty="0">
                <a:solidFill>
                  <a:srgbClr val="FFFFFF"/>
                </a:solidFill>
              </a:rPr>
              <a:t>防控措施</a:t>
            </a:r>
            <a:endParaRPr lang="zh-CN" altLang="en-US" sz="1800" b="1" kern="0" dirty="0">
              <a:solidFill>
                <a:srgbClr val="FFFFFF"/>
              </a:solidFill>
            </a:endParaRPr>
          </a:p>
        </p:txBody>
      </p:sp>
      <p:sp>
        <p:nvSpPr>
          <p:cNvPr id="4" name="椭圆 3"/>
          <p:cNvSpPr>
            <a:spLocks noChangeArrowheads="1"/>
          </p:cNvSpPr>
          <p:nvPr/>
        </p:nvSpPr>
        <p:spPr bwMode="auto">
          <a:xfrm>
            <a:off x="3204210" y="699135"/>
            <a:ext cx="2458085" cy="1071880"/>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en-US" altLang="zh-CN" sz="1800" b="1" kern="0" dirty="0">
                <a:solidFill>
                  <a:srgbClr val="FFFFFF"/>
                </a:solidFill>
              </a:rPr>
              <a:t>     </a:t>
            </a:r>
            <a:r>
              <a:rPr lang="zh-CN" altLang="en-US" sz="1800" b="1" kern="0" dirty="0">
                <a:solidFill>
                  <a:srgbClr val="FFFFFF"/>
                </a:solidFill>
              </a:rPr>
              <a:t>法律后果</a:t>
            </a:r>
            <a:endParaRPr lang="zh-CN" altLang="en-US" sz="1800" b="1" kern="0" dirty="0">
              <a:solidFill>
                <a:srgbClr val="FFFFFF"/>
              </a:solidFill>
            </a:endParaRPr>
          </a:p>
        </p:txBody>
      </p:sp>
      <p:sp>
        <p:nvSpPr>
          <p:cNvPr id="5" name="下箭头 4"/>
          <p:cNvSpPr>
            <a:spLocks noChangeArrowheads="1"/>
          </p:cNvSpPr>
          <p:nvPr/>
        </p:nvSpPr>
        <p:spPr bwMode="auto">
          <a:xfrm>
            <a:off x="6588760" y="1779270"/>
            <a:ext cx="805180" cy="34607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
        <p:nvSpPr>
          <p:cNvPr id="6" name="下箭头 5"/>
          <p:cNvSpPr>
            <a:spLocks noChangeArrowheads="1"/>
          </p:cNvSpPr>
          <p:nvPr/>
        </p:nvSpPr>
        <p:spPr bwMode="auto">
          <a:xfrm>
            <a:off x="4011930" y="1779270"/>
            <a:ext cx="805180" cy="33718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14:gallery dir="l"/>
        <p:sndAc>
          <p:stSnd>
            <p:snd r:embed="rId1" name="explode.wav"/>
          </p:stSnd>
        </p:sndAc>
      </p:transition>
    </mc:Choice>
    <mc:Fallback>
      <p:transition spd="slow">
        <p:fade/>
        <p:sndAc>
          <p:stSnd>
            <p:snd r:embed="rId1"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14"/>
                                        </p:tgtEl>
                                        <p:attrNameLst>
                                          <p:attrName>style.visibility</p:attrName>
                                        </p:attrNameLst>
                                      </p:cBhvr>
                                      <p:to>
                                        <p:strVal val="visible"/>
                                      </p:to>
                                    </p:set>
                                    <p:animEffect transition="in" filter="diamond(in)">
                                      <p:cBhvr>
                                        <p:cTn id="11" dur="500"/>
                                        <p:tgtEl>
                                          <p:spTgt spid="14"/>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500"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3"/>
                                        </p:tgtEl>
                                        <p:attrNameLst>
                                          <p:attrName>style.visibility</p:attrName>
                                        </p:attrNameLst>
                                      </p:cBhvr>
                                      <p:to>
                                        <p:strVal val="visible"/>
                                      </p:to>
                                    </p:set>
                                    <p:animEffect transition="in" filter="diamond(in)">
                                      <p:cBhvr>
                                        <p:cTn id="19" dur="500"/>
                                        <p:tgtEl>
                                          <p:spTgt spid="3"/>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animBg="1"/>
      <p:bldP spid="4" grpId="0" animBg="1"/>
      <p:bldP spid="3" grpId="0" animBg="1"/>
      <p:bldP spid="18" grpId="0"/>
      <p:bldP spid="6" grpId="0" animBg="1"/>
      <p:bldP spid="20" grpId="0"/>
      <p:bldP spid="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3135" y="139700"/>
            <a:ext cx="6588760" cy="4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zh-CN" altLang="en-US" sz="2400" b="0" i="0" dirty="0">
                <a:latin typeface="+mj-ea"/>
                <a:ea typeface="+mj-ea"/>
                <a:sym typeface="+mn-ea"/>
              </a:rPr>
              <a:t>二、</a:t>
            </a:r>
            <a:r>
              <a:rPr lang="zh-CN" altLang="en-US" sz="2400" b="0" i="0" spc="300" dirty="0">
                <a:effectLst>
                  <a:outerShdw blurRad="38100" dist="38100" dir="2700000" algn="tl">
                    <a:srgbClr val="000000">
                      <a:alpha val="43137"/>
                    </a:srgbClr>
                  </a:outerShdw>
                </a:effectLst>
                <a:latin typeface="+mj-ea"/>
                <a:ea typeface="+mj-ea"/>
                <a:sym typeface="+mn-ea"/>
              </a:rPr>
              <a:t>教育培训方面的违法风险点</a:t>
            </a:r>
            <a:endParaRPr lang="zh-CN" altLang="en-US" sz="2400" b="0" i="0" spc="300" dirty="0">
              <a:solidFill>
                <a:schemeClr val="tx1"/>
              </a:solidFill>
              <a:effectLst/>
              <a:latin typeface="微软雅黑" pitchFamily="34" charset="-122"/>
              <a:ea typeface="微软雅黑" pitchFamily="34" charset="-122"/>
              <a:sym typeface="+mn-ea"/>
            </a:endParaRPr>
          </a:p>
        </p:txBody>
      </p:sp>
      <p:sp>
        <p:nvSpPr>
          <p:cNvPr id="37" name="TextBox 36"/>
          <p:cNvSpPr txBox="1"/>
          <p:nvPr/>
        </p:nvSpPr>
        <p:spPr>
          <a:xfrm>
            <a:off x="2461048" y="1107811"/>
            <a:ext cx="5567336" cy="1198880"/>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生产经营单位未按照规定对从业人员、被派遣劳动者、实习学生进行安全生产教育和培训，或者未按照规定如实告知有关的安全生产事项。</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32893"/>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微软雅黑" pitchFamily="34" charset="-122"/>
                  <a:ea typeface="微软雅黑" pitchFamily="34" charset="-122"/>
                  <a:sym typeface="+mn-ea"/>
                </a:rPr>
                <a:t>1</a:t>
              </a:r>
              <a:endParaRPr lang="en-US" altLang="zh-CN" b="1" dirty="0" smtClean="0">
                <a:solidFill>
                  <a:schemeClr val="tx1"/>
                </a:solidFill>
                <a:latin typeface="微软雅黑" pitchFamily="34" charset="-122"/>
                <a:ea typeface="微软雅黑"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
        <p:nvSpPr>
          <p:cNvPr id="74" name="TextBox 73"/>
          <p:cNvSpPr txBox="1"/>
          <p:nvPr/>
        </p:nvSpPr>
        <p:spPr>
          <a:xfrm>
            <a:off x="2461048" y="2917195"/>
            <a:ext cx="5567336" cy="460375"/>
          </a:xfrm>
          <a:prstGeom prst="rect">
            <a:avLst/>
          </a:prstGeom>
          <a:noFill/>
        </p:spPr>
        <p:txBody>
          <a:bodyPr wrap="square" rtlCol="0">
            <a:spAutoFit/>
          </a:bodyPr>
          <a:lstStyle/>
          <a:p>
            <a:pPr>
              <a:lnSpc>
                <a:spcPct val="150000"/>
              </a:lnSpc>
            </a:pPr>
            <a:r>
              <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生产经营单位未如实记录安全生产教育和培训情况。</a:t>
            </a:r>
            <a:endParaRPr lang="zh-CN" altLang="en-US" sz="16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311758" y="2623190"/>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latin typeface="微软雅黑" pitchFamily="34" charset="-122"/>
                  <a:ea typeface="微软雅黑" pitchFamily="34" charset="-122"/>
                </a:rPr>
                <a:t>2</a:t>
              </a:r>
              <a:endParaRPr lang="en-US" altLang="zh-CN" b="1" dirty="0">
                <a:latin typeface="微软雅黑" pitchFamily="34" charset="-122"/>
                <a:ea typeface="微软雅黑"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3135" y="139700"/>
            <a:ext cx="78517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80604020202020204" pitchFamily="34" charset="0"/>
                <a:ea typeface="宋体" pitchFamily="2" charset="-122"/>
              </a:defRPr>
            </a:lvl1pPr>
            <a:lvl2pPr marL="742950" indent="-285750" eaLnBrk="0" hangingPunct="0">
              <a:defRPr i="1">
                <a:solidFill>
                  <a:schemeClr val="tx1"/>
                </a:solidFill>
                <a:latin typeface="Arial" panose="02080604020202020204" pitchFamily="34" charset="0"/>
                <a:ea typeface="宋体" pitchFamily="2" charset="-122"/>
              </a:defRPr>
            </a:lvl2pPr>
            <a:lvl3pPr marL="1143000" indent="-228600" eaLnBrk="0" hangingPunct="0">
              <a:defRPr i="1">
                <a:solidFill>
                  <a:schemeClr val="tx1"/>
                </a:solidFill>
                <a:latin typeface="Arial" panose="02080604020202020204" pitchFamily="34" charset="0"/>
                <a:ea typeface="宋体" pitchFamily="2" charset="-122"/>
              </a:defRPr>
            </a:lvl3pPr>
            <a:lvl4pPr marL="1600200" indent="-228600" eaLnBrk="0" hangingPunct="0">
              <a:defRPr i="1">
                <a:solidFill>
                  <a:schemeClr val="tx1"/>
                </a:solidFill>
                <a:latin typeface="Arial" panose="02080604020202020204" pitchFamily="34" charset="0"/>
                <a:ea typeface="宋体" pitchFamily="2" charset="-122"/>
              </a:defRPr>
            </a:lvl4pPr>
            <a:lvl5pPr marL="2057400" indent="-228600" eaLnBrk="0" hangingPunct="0">
              <a:defRPr i="1">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i="1">
                <a:solidFill>
                  <a:schemeClr val="tx1"/>
                </a:solidFill>
                <a:latin typeface="Arial" panose="02080604020202020204" pitchFamily="34" charset="0"/>
                <a:ea typeface="宋体" pitchFamily="2" charset="-122"/>
              </a:defRPr>
            </a:lvl9pPr>
          </a:lstStyle>
          <a:p>
            <a:pPr eaLnBrk="1" hangingPunct="1">
              <a:defRPr/>
            </a:pPr>
            <a:r>
              <a:rPr lang="en-US" altLang="zh-CN" sz="1400" b="0" i="0" dirty="0">
                <a:latin typeface="方正毡笔黑简体" panose="03000509000000000000" pitchFamily="65" charset="-122"/>
                <a:ea typeface="方正毡笔黑简体" panose="03000509000000000000" pitchFamily="65" charset="-122"/>
              </a:rPr>
              <a:t>1</a:t>
            </a:r>
            <a:r>
              <a:rPr lang="zh-CN" altLang="en-US" sz="1400" b="0" i="0" dirty="0">
                <a:latin typeface="方正毡笔黑简体" panose="03000509000000000000" pitchFamily="65" charset="-122"/>
                <a:ea typeface="方正毡笔黑简体" panose="03000509000000000000" pitchFamily="65" charset="-122"/>
              </a:rPr>
              <a:t>、</a:t>
            </a:r>
            <a:r>
              <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rPr>
              <a:t>生产经营单位未按照规定对从业人员、被派遣劳动者、实习学生进行安全生产教育和培训，或者未按照规定如实告知有关的安全生产事项</a:t>
            </a:r>
            <a:endParaRPr lang="zh-CN" altLang="en-US" sz="1400" b="0" i="0" dirty="0" smtClean="0">
              <a:solidFill>
                <a:schemeClr val="tx1">
                  <a:lumMod val="85000"/>
                  <a:lumOff val="15000"/>
                </a:schemeClr>
              </a:solidFill>
              <a:latin typeface="方正黑体简体" panose="02010601030101010101" pitchFamily="2" charset="-122"/>
              <a:ea typeface="方正黑体简体" panose="02010601030101010101" pitchFamily="2" charset="-122"/>
              <a:sym typeface="+mn-ea"/>
            </a:endParaRP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hangingPunct="1"/>
            <a:endParaRPr lang="zh-CN" altLang="en-US" sz="1800">
              <a:ea typeface="微软雅黑" pitchFamily="34" charset="-122"/>
            </a:endParaRPr>
          </a:p>
        </p:txBody>
      </p:sp>
      <p:sp>
        <p:nvSpPr>
          <p:cNvPr id="33" name="Freeform 4"/>
          <p:cNvSpPr>
            <a:spLocks noEditPoints="1"/>
          </p:cNvSpPr>
          <p:nvPr/>
        </p:nvSpPr>
        <p:spPr bwMode="auto">
          <a:xfrm>
            <a:off x="2987615" y="163515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340232" y="1203359"/>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4932302" y="699169"/>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252095" y="3147695"/>
            <a:ext cx="2807970" cy="15684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20000"/>
              </a:lnSpc>
              <a:spcBef>
                <a:spcPts val="0"/>
              </a:spcBef>
              <a:spcAft>
                <a:spcPts val="0"/>
              </a:spcAft>
              <a:defRPr/>
            </a:pPr>
            <a:r>
              <a:rPr lang="zh-CN" altLang="en-US" sz="1000">
                <a:solidFill>
                  <a:srgbClr val="0070C0"/>
                </a:solidFill>
                <a:latin typeface="+mn-ea"/>
                <a:ea typeface="+mn-ea"/>
              </a:rPr>
              <a:t>《中华人民共和国安全生产法》第二十八条  生产经营单位应当对从业人员进行安全生产教育和培训，保证从业人员具备必要的安全生产知识，熟悉有关的安全生产规章制度和安全操作规程，掌握本岗位的安全操作技能，了解事故应急处理措施，知悉自身在安全生产方面的权利和义务。未经安全生产教育和培训合格的从业人员，不得上岗作业。</a:t>
            </a:r>
            <a:endParaRPr lang="zh-CN" altLang="en-US" sz="1000">
              <a:solidFill>
                <a:srgbClr val="0070C0"/>
              </a:solidFill>
              <a:latin typeface="+mn-ea"/>
              <a:ea typeface="+mn-ea"/>
            </a:endParaRPr>
          </a:p>
        </p:txBody>
      </p:sp>
      <p:sp>
        <p:nvSpPr>
          <p:cNvPr id="37" name="Rectangle 8"/>
          <p:cNvSpPr>
            <a:spLocks noChangeArrowheads="1"/>
          </p:cNvSpPr>
          <p:nvPr/>
        </p:nvSpPr>
        <p:spPr bwMode="auto">
          <a:xfrm>
            <a:off x="1043880" y="2779112"/>
            <a:ext cx="1102360" cy="368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0070C0"/>
                </a:solidFill>
                <a:latin typeface="+mn-ea"/>
                <a:ea typeface="+mn-ea"/>
              </a:rPr>
              <a:t>法律依据</a:t>
            </a:r>
            <a:endParaRPr lang="zh-CN" altLang="en-US" b="1" dirty="0">
              <a:solidFill>
                <a:srgbClr val="0070C0"/>
              </a:solidFill>
              <a:latin typeface="+mn-ea"/>
              <a:ea typeface="+mn-ea"/>
            </a:endParaRPr>
          </a:p>
        </p:txBody>
      </p:sp>
      <p:sp>
        <p:nvSpPr>
          <p:cNvPr id="38" name="Rectangle 9"/>
          <p:cNvSpPr>
            <a:spLocks noChangeArrowheads="1"/>
          </p:cNvSpPr>
          <p:nvPr/>
        </p:nvSpPr>
        <p:spPr bwMode="auto">
          <a:xfrm>
            <a:off x="323850" y="1707515"/>
            <a:ext cx="1871980" cy="46037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hangingPunct="1">
              <a:lnSpc>
                <a:spcPct val="120000"/>
              </a:lnSpc>
            </a:pPr>
            <a:r>
              <a:rPr lang="zh-CN" altLang="en-US" sz="1000">
                <a:solidFill>
                  <a:srgbClr val="000000"/>
                </a:solidFill>
                <a:latin typeface="微软雅黑" pitchFamily="34" charset="-122"/>
                <a:ea typeface="微软雅黑" pitchFamily="34" charset="-122"/>
              </a:rPr>
              <a:t>《中华人民共和国安全生产法》</a:t>
            </a:r>
            <a:endParaRPr lang="zh-CN" altLang="en-US" sz="1000">
              <a:solidFill>
                <a:srgbClr val="000000"/>
              </a:solidFill>
              <a:latin typeface="微软雅黑" pitchFamily="34" charset="-122"/>
              <a:ea typeface="微软雅黑" pitchFamily="34" charset="-122"/>
            </a:endParaRPr>
          </a:p>
          <a:p>
            <a:pPr eaLnBrk="1" hangingPunct="1">
              <a:lnSpc>
                <a:spcPct val="120000"/>
              </a:lnSpc>
            </a:pPr>
            <a:r>
              <a:rPr lang="zh-CN" altLang="en-US" sz="1000">
                <a:solidFill>
                  <a:srgbClr val="000000"/>
                </a:solidFill>
                <a:latin typeface="微软雅黑" pitchFamily="34" charset="-122"/>
                <a:ea typeface="微软雅黑" pitchFamily="34" charset="-122"/>
              </a:rPr>
              <a:t>第九十七条</a:t>
            </a:r>
            <a:endParaRPr lang="zh-CN" altLang="en-US" sz="1000">
              <a:solidFill>
                <a:srgbClr val="000000"/>
              </a:solidFill>
              <a:latin typeface="微软雅黑" pitchFamily="34" charset="-122"/>
              <a:ea typeface="微软雅黑" pitchFamily="34" charset="-122"/>
            </a:endParaRPr>
          </a:p>
        </p:txBody>
      </p:sp>
      <p:sp>
        <p:nvSpPr>
          <p:cNvPr id="39" name="Rectangle 10"/>
          <p:cNvSpPr>
            <a:spLocks noChangeArrowheads="1"/>
          </p:cNvSpPr>
          <p:nvPr/>
        </p:nvSpPr>
        <p:spPr bwMode="auto">
          <a:xfrm>
            <a:off x="395605" y="1287780"/>
            <a:ext cx="1871345" cy="368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eaLnBrk="1" hangingPunct="1"/>
            <a:r>
              <a:rPr lang="zh-CN" altLang="en-US" b="1">
                <a:solidFill>
                  <a:srgbClr val="000000"/>
                </a:solidFill>
                <a:latin typeface="微软雅黑" pitchFamily="34" charset="-122"/>
                <a:ea typeface="微软雅黑" pitchFamily="34" charset="-122"/>
              </a:rPr>
              <a:t>法律后果</a:t>
            </a:r>
            <a:endParaRPr lang="zh-CN" altLang="en-US" b="1">
              <a:solidFill>
                <a:srgbClr val="000000"/>
              </a:solidFill>
              <a:latin typeface="微软雅黑" pitchFamily="34" charset="-122"/>
              <a:ea typeface="微软雅黑" pitchFamily="34" charset="-122"/>
            </a:endParaRPr>
          </a:p>
        </p:txBody>
      </p:sp>
      <p:sp>
        <p:nvSpPr>
          <p:cNvPr id="40" name="Rectangle 11"/>
          <p:cNvSpPr>
            <a:spLocks noChangeArrowheads="1"/>
          </p:cNvSpPr>
          <p:nvPr/>
        </p:nvSpPr>
        <p:spPr bwMode="auto">
          <a:xfrm>
            <a:off x="5748020" y="2355850"/>
            <a:ext cx="3395980" cy="276669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hangingPunct="1">
              <a:lnSpc>
                <a:spcPct val="120000"/>
              </a:lnSpc>
            </a:pPr>
            <a:r>
              <a:rPr lang="zh-CN" altLang="en-US" sz="1000">
                <a:solidFill>
                  <a:srgbClr val="000000"/>
                </a:solidFill>
                <a:latin typeface="微软雅黑" pitchFamily="34" charset="-122"/>
                <a:ea typeface="微软雅黑" pitchFamily="34" charset="-122"/>
              </a:rPr>
              <a:t>1</a:t>
            </a:r>
            <a:r>
              <a:rPr lang="zh-CN" altLang="en-US" sz="900">
                <a:solidFill>
                  <a:srgbClr val="000000"/>
                </a:solidFill>
                <a:latin typeface="微软雅黑" pitchFamily="34" charset="-122"/>
                <a:ea typeface="微软雅黑" pitchFamily="34" charset="-122"/>
              </a:rPr>
              <a:t>.督促生产经营单位加强有关安全生产法律法规学习，并将从业人员安全生产教育和培训规定纳入生产经营单位负责安全生产教育培训工作岗位人员的安全生产职责。</a:t>
            </a:r>
            <a:endParaRPr lang="zh-CN" altLang="en-US" sz="900">
              <a:solidFill>
                <a:srgbClr val="000000"/>
              </a:solidFill>
              <a:latin typeface="微软雅黑" pitchFamily="34" charset="-122"/>
              <a:ea typeface="微软雅黑" pitchFamily="34" charset="-122"/>
            </a:endParaRPr>
          </a:p>
          <a:p>
            <a:pPr eaLnBrk="1" hangingPunct="1">
              <a:lnSpc>
                <a:spcPct val="120000"/>
              </a:lnSpc>
            </a:pPr>
            <a:r>
              <a:rPr lang="zh-CN" altLang="en-US" sz="900">
                <a:solidFill>
                  <a:srgbClr val="000000"/>
                </a:solidFill>
                <a:latin typeface="微软雅黑" pitchFamily="34" charset="-122"/>
                <a:ea typeface="微软雅黑" pitchFamily="34" charset="-122"/>
              </a:rPr>
              <a:t>2.建议生产经营单位指定人员负责安全生产教育和培训工作，依法对从业人员开展安全生产教育和培训。</a:t>
            </a:r>
            <a:endParaRPr lang="zh-CN" altLang="en-US" sz="900">
              <a:solidFill>
                <a:srgbClr val="000000"/>
              </a:solidFill>
              <a:latin typeface="微软雅黑" pitchFamily="34" charset="-122"/>
              <a:ea typeface="微软雅黑" pitchFamily="34" charset="-122"/>
            </a:endParaRPr>
          </a:p>
          <a:p>
            <a:pPr eaLnBrk="1" hangingPunct="1">
              <a:lnSpc>
                <a:spcPct val="120000"/>
              </a:lnSpc>
            </a:pPr>
            <a:r>
              <a:rPr lang="zh-CN" altLang="en-US" sz="900">
                <a:solidFill>
                  <a:srgbClr val="000000"/>
                </a:solidFill>
                <a:latin typeface="微软雅黑" pitchFamily="34" charset="-122"/>
                <a:ea typeface="微软雅黑" pitchFamily="34" charset="-122"/>
              </a:rPr>
              <a:t>3.建议生产经营单位将依法对从业人员开展安全生产教育和培训作为隐患排查治理内容，定期排查整改相关问题。</a:t>
            </a:r>
            <a:endParaRPr lang="zh-CN" altLang="en-US" sz="900">
              <a:solidFill>
                <a:srgbClr val="000000"/>
              </a:solidFill>
              <a:latin typeface="微软雅黑" pitchFamily="34" charset="-122"/>
              <a:ea typeface="微软雅黑" pitchFamily="34" charset="-122"/>
            </a:endParaRPr>
          </a:p>
          <a:p>
            <a:pPr eaLnBrk="1" hangingPunct="1">
              <a:lnSpc>
                <a:spcPct val="120000"/>
              </a:lnSpc>
            </a:pPr>
            <a:r>
              <a:rPr lang="zh-CN" altLang="en-US" sz="900">
                <a:solidFill>
                  <a:srgbClr val="000000"/>
                </a:solidFill>
                <a:latin typeface="微软雅黑" pitchFamily="34" charset="-122"/>
                <a:ea typeface="微软雅黑" pitchFamily="34" charset="-122"/>
              </a:rPr>
              <a:t>4.督促职工代表大会加强生产经营单位对从业人员、被派遣劳动者、实习学生安全生产教育和培训并按照规定如实告知有关的安全生产事项的监督。</a:t>
            </a:r>
            <a:endParaRPr lang="zh-CN" altLang="en-US" sz="900">
              <a:solidFill>
                <a:srgbClr val="000000"/>
              </a:solidFill>
              <a:latin typeface="微软雅黑" pitchFamily="34" charset="-122"/>
              <a:ea typeface="微软雅黑" pitchFamily="34" charset="-122"/>
            </a:endParaRPr>
          </a:p>
          <a:p>
            <a:pPr eaLnBrk="1" hangingPunct="1">
              <a:lnSpc>
                <a:spcPct val="120000"/>
              </a:lnSpc>
            </a:pPr>
            <a:r>
              <a:rPr lang="zh-CN" altLang="en-US" sz="900">
                <a:solidFill>
                  <a:srgbClr val="000000"/>
                </a:solidFill>
                <a:latin typeface="微软雅黑" pitchFamily="34" charset="-122"/>
                <a:ea typeface="微软雅黑" pitchFamily="34" charset="-122"/>
              </a:rPr>
              <a:t>5.加强监督检查，督促生产经营单位建立健全安全生产教育和培训制度，依法开展安全培训，按照规定如实告知有关安全生产事项。</a:t>
            </a:r>
            <a:endParaRPr lang="zh-CN" altLang="en-US" sz="900">
              <a:solidFill>
                <a:srgbClr val="000000"/>
              </a:solidFill>
              <a:latin typeface="微软雅黑" pitchFamily="34" charset="-122"/>
              <a:ea typeface="微软雅黑" pitchFamily="34" charset="-122"/>
            </a:endParaRPr>
          </a:p>
          <a:p>
            <a:pPr eaLnBrk="1" hangingPunct="1">
              <a:lnSpc>
                <a:spcPct val="120000"/>
              </a:lnSpc>
            </a:pPr>
            <a:r>
              <a:rPr lang="zh-CN" altLang="en-US" sz="900">
                <a:solidFill>
                  <a:srgbClr val="000000"/>
                </a:solidFill>
                <a:latin typeface="微软雅黑" pitchFamily="34" charset="-122"/>
                <a:ea typeface="微软雅黑" pitchFamily="34" charset="-122"/>
              </a:rPr>
              <a:t>6.适时发布典型案例，警示生产经营单位认真贯彻执行有关安全生产法律法规规定，依法对从业人员、被派遣劳动者、实习生进行安全生产教育和培训，如实告知有关安全生产事项。</a:t>
            </a:r>
            <a:endParaRPr lang="zh-CN" altLang="en-US" sz="900">
              <a:solidFill>
                <a:srgbClr val="000000"/>
              </a:solidFill>
              <a:latin typeface="微软雅黑" pitchFamily="34" charset="-122"/>
              <a:ea typeface="微软雅黑" pitchFamily="34" charset="-122"/>
            </a:endParaRPr>
          </a:p>
        </p:txBody>
      </p:sp>
      <p:sp>
        <p:nvSpPr>
          <p:cNvPr id="41" name="Rectangle 12"/>
          <p:cNvSpPr>
            <a:spLocks noChangeArrowheads="1"/>
          </p:cNvSpPr>
          <p:nvPr/>
        </p:nvSpPr>
        <p:spPr bwMode="auto">
          <a:xfrm>
            <a:off x="6804917" y="1987267"/>
            <a:ext cx="1102360" cy="368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eaLnBrk="1" hangingPunct="1"/>
            <a:r>
              <a:rPr lang="zh-CN" altLang="en-US" b="1">
                <a:solidFill>
                  <a:srgbClr val="000000"/>
                </a:solidFill>
                <a:latin typeface="微软雅黑" pitchFamily="34" charset="-122"/>
                <a:ea typeface="微软雅黑" pitchFamily="34" charset="-122"/>
              </a:rPr>
              <a:t>防控措施</a:t>
            </a:r>
            <a:endParaRPr lang="zh-CN" altLang="en-US" b="1">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2" grpId="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Lst>
  </p:timing>
</p:sld>
</file>

<file path=ppt/tags/tag1.xml><?xml version="1.0" encoding="utf-8"?>
<p:tagLst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8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8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7866</Words>
  <Application>WPS 演示</Application>
  <PresentationFormat>全屏显示(16:9)</PresentationFormat>
  <Paragraphs>337</Paragraphs>
  <Slides>22</Slides>
  <Notes>42</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22</vt:i4>
      </vt:variant>
    </vt:vector>
  </HeadingPairs>
  <TitlesOfParts>
    <vt:vector size="47" baseType="lpstr">
      <vt:lpstr>Arial</vt:lpstr>
      <vt:lpstr>宋体</vt:lpstr>
      <vt:lpstr>Wingdings</vt:lpstr>
      <vt:lpstr>Nimbus Roman No9 L</vt:lpstr>
      <vt:lpstr>华文细黑</vt:lpstr>
      <vt:lpstr>微软雅黑</vt:lpstr>
      <vt:lpstr>黑体</vt:lpstr>
      <vt:lpstr>方正书宋_GBK</vt:lpstr>
      <vt:lpstr>方正小标宋简体</vt:lpstr>
      <vt:lpstr>方正隶二简体</vt:lpstr>
      <vt:lpstr>方正隶书_GBK</vt:lpstr>
      <vt:lpstr>方正毡笔黑简体</vt:lpstr>
      <vt:lpstr>Calibri</vt:lpstr>
      <vt:lpstr>华文楷体</vt:lpstr>
      <vt:lpstr>方正黑体简体</vt:lpstr>
      <vt:lpstr>Impact</vt:lpstr>
      <vt:lpstr>Arial Narrow</vt:lpstr>
      <vt:lpstr>Calibri</vt:lpstr>
      <vt:lpstr>微软雅黑</vt:lpstr>
      <vt:lpstr>方正正粗黑简体</vt:lpstr>
      <vt:lpstr>宋体</vt:lpstr>
      <vt:lpstr>Arial Unicode MS</vt:lpstr>
      <vt:lpstr>仿宋</vt:lpstr>
      <vt:lpstr>DejaVu Sans</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411</dc:title>
  <dc:creator>Administrator</dc:creator>
  <cp:lastModifiedBy>greatwall</cp:lastModifiedBy>
  <cp:revision>260</cp:revision>
  <dcterms:created xsi:type="dcterms:W3CDTF">2022-10-26T08:02:44Z</dcterms:created>
  <dcterms:modified xsi:type="dcterms:W3CDTF">2022-10-26T08:02:44Z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2052-11.8.2.10953</vt:lpwstr>
  </property>
</Properties>
</file>